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0" r:id="rId3"/>
    <p:sldId id="278" r:id="rId4"/>
    <p:sldId id="263" r:id="rId5"/>
    <p:sldId id="264" r:id="rId6"/>
    <p:sldId id="265" r:id="rId7"/>
    <p:sldId id="287" r:id="rId8"/>
    <p:sldId id="266" r:id="rId9"/>
    <p:sldId id="281" r:id="rId10"/>
    <p:sldId id="268" r:id="rId11"/>
    <p:sldId id="269" r:id="rId12"/>
    <p:sldId id="275" r:id="rId13"/>
    <p:sldId id="282" r:id="rId14"/>
    <p:sldId id="274" r:id="rId15"/>
    <p:sldId id="276" r:id="rId16"/>
    <p:sldId id="295" r:id="rId17"/>
    <p:sldId id="261" r:id="rId18"/>
    <p:sldId id="270" r:id="rId19"/>
    <p:sldId id="272" r:id="rId20"/>
    <p:sldId id="273" r:id="rId21"/>
    <p:sldId id="277" r:id="rId22"/>
    <p:sldId id="292" r:id="rId23"/>
    <p:sldId id="293" r:id="rId24"/>
    <p:sldId id="294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4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0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8989D-1931-4C15-A1FD-15F08967B353}" type="doc">
      <dgm:prSet loTypeId="urn:microsoft.com/office/officeart/2005/8/layout/radial5" loCatId="cycle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6DC26CB-6C5F-47D2-92B3-AFDA919E056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АИСОГД</a:t>
          </a:r>
        </a:p>
      </dgm:t>
    </dgm:pt>
    <dgm:pt modelId="{65A434B0-CA98-44E6-9467-B74530C3FE0C}" type="parTrans" cxnId="{BAA03187-0730-4C7F-9EDF-3503CCBD284D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ED573B2-EE34-40B0-9119-AF848AFEAC63}" type="sibTrans" cxnId="{BAA03187-0730-4C7F-9EDF-3503CCBD284D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93D8E28-404F-454F-A6BA-23586D8315CF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ЖКХ</a:t>
          </a:r>
        </a:p>
      </dgm:t>
    </dgm:pt>
    <dgm:pt modelId="{9910CAFE-4EF7-4FF7-ABF1-77A8ECA59D7F}" type="parTrans" cxnId="{7702BCC9-B965-459D-A510-73A46A8D2205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A3947543-11F6-493B-B63F-52BC7E33054F}" type="sibTrans" cxnId="{7702BCC9-B965-459D-A510-73A46A8D2205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972A27F-FD5D-4B9C-8ED0-1F215E2426B7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Энергетика</a:t>
          </a:r>
        </a:p>
      </dgm:t>
    </dgm:pt>
    <dgm:pt modelId="{0B03ACFB-8D69-4E34-B140-D7957D559488}" type="parTrans" cxnId="{00F56958-5EF9-48D6-87CB-B9C83AA23384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9F09670-790C-4B7C-A19A-509784AD9966}" type="sibTrans" cxnId="{00F56958-5EF9-48D6-87CB-B9C83AA23384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8A3CF75-E14F-426D-AF83-4A0BE0599F02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Теплоснабжение</a:t>
          </a:r>
        </a:p>
      </dgm:t>
    </dgm:pt>
    <dgm:pt modelId="{EFDAB90E-70CC-4F67-97DE-CC4153E1A5A0}" type="parTrans" cxnId="{79C4CB31-1479-43A1-AB0C-2B02C40C73C5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7D7B159D-CF1F-4BD4-99EF-FB6FC92CE845}" type="sibTrans" cxnId="{79C4CB31-1479-43A1-AB0C-2B02C40C73C5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17F91FD-ED2D-47C2-8806-C64B1354529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НАЛОГИ</a:t>
          </a:r>
        </a:p>
      </dgm:t>
    </dgm:pt>
    <dgm:pt modelId="{E41430AA-8F20-4103-B34D-EB346FB9AF82}" type="parTrans" cxnId="{39DAEFDF-623C-47D3-ABE4-ACE1C200A2E4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4FB56DC-3FA0-467F-B8FB-1F341F5539A9}" type="sibTrans" cxnId="{39DAEFDF-623C-47D3-ABE4-ACE1C200A2E4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87BC2F79-AC60-47F1-8AC2-B8CCC7789BC5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Дорожное хозяйство</a:t>
          </a:r>
        </a:p>
      </dgm:t>
    </dgm:pt>
    <dgm:pt modelId="{F3209800-FE8F-4B12-8D31-B44B60B437A7}" type="parTrans" cxnId="{46B07732-6944-4915-A5D4-1F18F1035C0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6BDA6FA-383C-4209-B8B6-769CF20E1EF8}" type="sibTrans" cxnId="{46B07732-6944-4915-A5D4-1F18F1035C0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6187EF02-3D4A-4548-AC38-464C9C629B3C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Водоснабжение</a:t>
          </a:r>
        </a:p>
      </dgm:t>
    </dgm:pt>
    <dgm:pt modelId="{69E21FC9-DDCC-4AAF-8D92-660FA8D29627}" type="parTrans" cxnId="{E87C7601-E86C-4BB6-9E59-58452DC35BD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8C5525B-FC35-4476-AB63-B7957CD9D85A}" type="sibTrans" cxnId="{E87C7601-E86C-4BB6-9E59-58452DC35BD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ADC3E59F-07C0-43CA-8205-7A738179109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Газоснабжение</a:t>
          </a:r>
        </a:p>
      </dgm:t>
    </dgm:pt>
    <dgm:pt modelId="{96DDF66C-FFE3-474B-AA1B-A6783118C2BD}" type="parTrans" cxnId="{9F809E9F-0163-465C-BBE1-0CE72791399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FC3CEA2-C4C0-4968-A0FA-364EC46B04F2}" type="sibTrans" cxnId="{9F809E9F-0163-465C-BBE1-0CE72791399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7C22C7C-1473-4611-B0D0-4CE1F0CDA90A}">
      <dgm:prSet phldrT="[Текст]"/>
      <dgm:spPr/>
      <dgm:t>
        <a:bodyPr/>
        <a:lstStyle/>
        <a:p>
          <a:r>
            <a:rPr lang="ru-RU" b="1" dirty="0" err="1">
              <a:solidFill>
                <a:schemeClr val="bg1"/>
              </a:solidFill>
            </a:rPr>
            <a:t>Роспотребнадзор</a:t>
          </a:r>
          <a:endParaRPr lang="ru-RU" b="1" dirty="0">
            <a:solidFill>
              <a:schemeClr val="bg1"/>
            </a:solidFill>
          </a:endParaRPr>
        </a:p>
      </dgm:t>
    </dgm:pt>
    <dgm:pt modelId="{BDD67430-9BC9-4395-B383-95E67898785A}" type="parTrans" cxnId="{A89B7916-28EB-45D2-B82F-4DB3CFF061B8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3F8E7C6-FDF9-4CCD-B145-DF9F60920DFA}" type="sibTrans" cxnId="{A89B7916-28EB-45D2-B82F-4DB3CFF061B8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67C6C4F-BC4B-4760-AEF3-5AB095311100}" type="pres">
      <dgm:prSet presAssocID="{F9B8989D-1931-4C15-A1FD-15F08967B3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D934B8-9300-4603-AE35-AFAE6905256B}" type="pres">
      <dgm:prSet presAssocID="{26DC26CB-6C5F-47D2-92B3-AFDA919E0563}" presName="centerShape" presStyleLbl="node0" presStyleIdx="0" presStyleCnt="1" custLinFactNeighborX="-213" custLinFactNeighborY="-1449"/>
      <dgm:spPr/>
      <dgm:t>
        <a:bodyPr/>
        <a:lstStyle/>
        <a:p>
          <a:endParaRPr lang="ru-RU"/>
        </a:p>
      </dgm:t>
    </dgm:pt>
    <dgm:pt modelId="{5CCE356D-56E5-4C24-876C-5BEF9F5455A8}" type="pres">
      <dgm:prSet presAssocID="{9910CAFE-4EF7-4FF7-ABF1-77A8ECA59D7F}" presName="parTrans" presStyleLbl="sibTrans2D1" presStyleIdx="0" presStyleCnt="8"/>
      <dgm:spPr/>
      <dgm:t>
        <a:bodyPr/>
        <a:lstStyle/>
        <a:p>
          <a:endParaRPr lang="ru-RU"/>
        </a:p>
      </dgm:t>
    </dgm:pt>
    <dgm:pt modelId="{EA895DCB-0273-43EE-8CDF-A230A2499082}" type="pres">
      <dgm:prSet presAssocID="{9910CAFE-4EF7-4FF7-ABF1-77A8ECA59D7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0DB8E999-1DF3-4056-BE0E-0E4BB441BCB6}" type="pres">
      <dgm:prSet presAssocID="{E93D8E28-404F-454F-A6BA-23586D8315C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5D17D-B887-407C-9DBF-0B59CFD48FE4}" type="pres">
      <dgm:prSet presAssocID="{0B03ACFB-8D69-4E34-B140-D7957D559488}" presName="parTrans" presStyleLbl="sibTrans2D1" presStyleIdx="1" presStyleCnt="8"/>
      <dgm:spPr/>
      <dgm:t>
        <a:bodyPr/>
        <a:lstStyle/>
        <a:p>
          <a:endParaRPr lang="ru-RU"/>
        </a:p>
      </dgm:t>
    </dgm:pt>
    <dgm:pt modelId="{278AECB3-AE84-44D5-88C2-08AFD2A27AD4}" type="pres">
      <dgm:prSet presAssocID="{0B03ACFB-8D69-4E34-B140-D7957D559488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B6D9EF27-66E9-46CE-BD72-A91AF20E173A}" type="pres">
      <dgm:prSet presAssocID="{3972A27F-FD5D-4B9C-8ED0-1F215E2426B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2B192-66C6-49CC-8FF5-AE648A638B38}" type="pres">
      <dgm:prSet presAssocID="{EFDAB90E-70CC-4F67-97DE-CC4153E1A5A0}" presName="parTrans" presStyleLbl="sibTrans2D1" presStyleIdx="2" presStyleCnt="8"/>
      <dgm:spPr/>
      <dgm:t>
        <a:bodyPr/>
        <a:lstStyle/>
        <a:p>
          <a:endParaRPr lang="ru-RU"/>
        </a:p>
      </dgm:t>
    </dgm:pt>
    <dgm:pt modelId="{AE0EB93A-9632-4912-9B35-590E9763388D}" type="pres">
      <dgm:prSet presAssocID="{EFDAB90E-70CC-4F67-97DE-CC4153E1A5A0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2CDDCEA2-EA8C-449A-8778-1B5F5E86040B}" type="pres">
      <dgm:prSet presAssocID="{58A3CF75-E14F-426D-AF83-4A0BE0599F0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A3918-662F-4823-9C9A-9E1717AA9C2E}" type="pres">
      <dgm:prSet presAssocID="{E41430AA-8F20-4103-B34D-EB346FB9AF82}" presName="parTrans" presStyleLbl="sibTrans2D1" presStyleIdx="3" presStyleCnt="8"/>
      <dgm:spPr/>
      <dgm:t>
        <a:bodyPr/>
        <a:lstStyle/>
        <a:p>
          <a:endParaRPr lang="ru-RU"/>
        </a:p>
      </dgm:t>
    </dgm:pt>
    <dgm:pt modelId="{24CCE269-8E09-4F03-8CD3-6B1CC2F1EA3F}" type="pres">
      <dgm:prSet presAssocID="{E41430AA-8F20-4103-B34D-EB346FB9AF82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CFEC53EB-7009-4870-A42F-CB0153EA3C78}" type="pres">
      <dgm:prSet presAssocID="{017F91FD-ED2D-47C2-8806-C64B1354529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5A755-8760-48B4-AFE7-E8C32C7E5AB3}" type="pres">
      <dgm:prSet presAssocID="{F3209800-FE8F-4B12-8D31-B44B60B437A7}" presName="parTrans" presStyleLbl="sibTrans2D1" presStyleIdx="4" presStyleCnt="8"/>
      <dgm:spPr/>
      <dgm:t>
        <a:bodyPr/>
        <a:lstStyle/>
        <a:p>
          <a:endParaRPr lang="ru-RU"/>
        </a:p>
      </dgm:t>
    </dgm:pt>
    <dgm:pt modelId="{10937C19-0CD8-4255-A530-1ABFC4BFD8DB}" type="pres">
      <dgm:prSet presAssocID="{F3209800-FE8F-4B12-8D31-B44B60B437A7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A9FD1152-D2E9-4665-9799-2AA30C4351A8}" type="pres">
      <dgm:prSet presAssocID="{87BC2F79-AC60-47F1-8AC2-B8CCC7789BC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8D17B-2DB9-4C89-BF7E-43BB7071BFFF}" type="pres">
      <dgm:prSet presAssocID="{69E21FC9-DDCC-4AAF-8D92-660FA8D29627}" presName="parTrans" presStyleLbl="sibTrans2D1" presStyleIdx="5" presStyleCnt="8"/>
      <dgm:spPr/>
      <dgm:t>
        <a:bodyPr/>
        <a:lstStyle/>
        <a:p>
          <a:endParaRPr lang="ru-RU"/>
        </a:p>
      </dgm:t>
    </dgm:pt>
    <dgm:pt modelId="{4B4E28F6-0EC4-4E00-96B8-798507FDF281}" type="pres">
      <dgm:prSet presAssocID="{69E21FC9-DDCC-4AAF-8D92-660FA8D29627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D3835F6A-A3EA-4823-8683-43A1AAB87059}" type="pres">
      <dgm:prSet presAssocID="{6187EF02-3D4A-4548-AC38-464C9C629B3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BFEFA-C3F9-471A-8997-7C1708023543}" type="pres">
      <dgm:prSet presAssocID="{96DDF66C-FFE3-474B-AA1B-A6783118C2BD}" presName="parTrans" presStyleLbl="sibTrans2D1" presStyleIdx="6" presStyleCnt="8"/>
      <dgm:spPr/>
      <dgm:t>
        <a:bodyPr/>
        <a:lstStyle/>
        <a:p>
          <a:endParaRPr lang="ru-RU"/>
        </a:p>
      </dgm:t>
    </dgm:pt>
    <dgm:pt modelId="{288F3682-9AB4-4F28-9F4C-132D31BCFBCC}" type="pres">
      <dgm:prSet presAssocID="{96DDF66C-FFE3-474B-AA1B-A6783118C2BD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7DB8E679-3366-4294-A1AD-9B294AD1287B}" type="pres">
      <dgm:prSet presAssocID="{ADC3E59F-07C0-43CA-8205-7A738179109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8B80B-ABE2-4190-8A54-A71A1D7093A8}" type="pres">
      <dgm:prSet presAssocID="{BDD67430-9BC9-4395-B383-95E67898785A}" presName="parTrans" presStyleLbl="sibTrans2D1" presStyleIdx="7" presStyleCnt="8"/>
      <dgm:spPr/>
      <dgm:t>
        <a:bodyPr/>
        <a:lstStyle/>
        <a:p>
          <a:endParaRPr lang="ru-RU"/>
        </a:p>
      </dgm:t>
    </dgm:pt>
    <dgm:pt modelId="{32C38E6A-C5F3-4DA8-B066-C406E1CA3628}" type="pres">
      <dgm:prSet presAssocID="{BDD67430-9BC9-4395-B383-95E67898785A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D216C67D-A529-4F3E-9F1C-A3063C007C25}" type="pres">
      <dgm:prSet presAssocID="{D7C22C7C-1473-4611-B0D0-4CE1F0CDA90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87C44-744F-424B-B173-3DCDCD6CCA5E}" type="presOf" srcId="{0B03ACFB-8D69-4E34-B140-D7957D559488}" destId="{278AECB3-AE84-44D5-88C2-08AFD2A27AD4}" srcOrd="1" destOrd="0" presId="urn:microsoft.com/office/officeart/2005/8/layout/radial5"/>
    <dgm:cxn modelId="{2D0E8DAB-26EF-4664-AAB6-35C70FD12290}" type="presOf" srcId="{F3209800-FE8F-4B12-8D31-B44B60B437A7}" destId="{10937C19-0CD8-4255-A530-1ABFC4BFD8DB}" srcOrd="1" destOrd="0" presId="urn:microsoft.com/office/officeart/2005/8/layout/radial5"/>
    <dgm:cxn modelId="{4445C2FB-8597-4492-9459-F948F91742D6}" type="presOf" srcId="{69E21FC9-DDCC-4AAF-8D92-660FA8D29627}" destId="{0D98D17B-2DB9-4C89-BF7E-43BB7071BFFF}" srcOrd="0" destOrd="0" presId="urn:microsoft.com/office/officeart/2005/8/layout/radial5"/>
    <dgm:cxn modelId="{46B07732-6944-4915-A5D4-1F18F1035C01}" srcId="{26DC26CB-6C5F-47D2-92B3-AFDA919E0563}" destId="{87BC2F79-AC60-47F1-8AC2-B8CCC7789BC5}" srcOrd="4" destOrd="0" parTransId="{F3209800-FE8F-4B12-8D31-B44B60B437A7}" sibTransId="{06BDA6FA-383C-4209-B8B6-769CF20E1EF8}"/>
    <dgm:cxn modelId="{E2F78978-643C-40BD-A06B-0379CA51E146}" type="presOf" srcId="{E93D8E28-404F-454F-A6BA-23586D8315CF}" destId="{0DB8E999-1DF3-4056-BE0E-0E4BB441BCB6}" srcOrd="0" destOrd="0" presId="urn:microsoft.com/office/officeart/2005/8/layout/radial5"/>
    <dgm:cxn modelId="{42E596B6-0B31-483F-BAF4-C351C6DB19D0}" type="presOf" srcId="{9910CAFE-4EF7-4FF7-ABF1-77A8ECA59D7F}" destId="{5CCE356D-56E5-4C24-876C-5BEF9F5455A8}" srcOrd="0" destOrd="0" presId="urn:microsoft.com/office/officeart/2005/8/layout/radial5"/>
    <dgm:cxn modelId="{A516B11B-95EF-43B0-968B-6B321AE0EB8E}" type="presOf" srcId="{017F91FD-ED2D-47C2-8806-C64B1354529D}" destId="{CFEC53EB-7009-4870-A42F-CB0153EA3C78}" srcOrd="0" destOrd="0" presId="urn:microsoft.com/office/officeart/2005/8/layout/radial5"/>
    <dgm:cxn modelId="{F1EDB748-E2AB-42F3-9345-C83979C0C1D1}" type="presOf" srcId="{BDD67430-9BC9-4395-B383-95E67898785A}" destId="{4B78B80B-ABE2-4190-8A54-A71A1D7093A8}" srcOrd="0" destOrd="0" presId="urn:microsoft.com/office/officeart/2005/8/layout/radial5"/>
    <dgm:cxn modelId="{4A53E950-C40A-41F5-AC4B-DB80BE843C4B}" type="presOf" srcId="{ADC3E59F-07C0-43CA-8205-7A738179109D}" destId="{7DB8E679-3366-4294-A1AD-9B294AD1287B}" srcOrd="0" destOrd="0" presId="urn:microsoft.com/office/officeart/2005/8/layout/radial5"/>
    <dgm:cxn modelId="{9CF75272-46EC-4138-BC7D-08B758DD2453}" type="presOf" srcId="{F9B8989D-1931-4C15-A1FD-15F08967B353}" destId="{367C6C4F-BC4B-4760-AEF3-5AB095311100}" srcOrd="0" destOrd="0" presId="urn:microsoft.com/office/officeart/2005/8/layout/radial5"/>
    <dgm:cxn modelId="{DA887652-4120-4D8F-A92C-1E3C04AC3A4E}" type="presOf" srcId="{EFDAB90E-70CC-4F67-97DE-CC4153E1A5A0}" destId="{AE0EB93A-9632-4912-9B35-590E9763388D}" srcOrd="1" destOrd="0" presId="urn:microsoft.com/office/officeart/2005/8/layout/radial5"/>
    <dgm:cxn modelId="{C2BF3FD7-7336-4F7C-B3BD-1B083692854F}" type="presOf" srcId="{58A3CF75-E14F-426D-AF83-4A0BE0599F02}" destId="{2CDDCEA2-EA8C-449A-8778-1B5F5E86040B}" srcOrd="0" destOrd="0" presId="urn:microsoft.com/office/officeart/2005/8/layout/radial5"/>
    <dgm:cxn modelId="{DEEFAAD3-83B2-4394-93FE-533745691EDA}" type="presOf" srcId="{F3209800-FE8F-4B12-8D31-B44B60B437A7}" destId="{C865A755-8760-48B4-AFE7-E8C32C7E5AB3}" srcOrd="0" destOrd="0" presId="urn:microsoft.com/office/officeart/2005/8/layout/radial5"/>
    <dgm:cxn modelId="{86BE1D48-8CD0-4CBF-8AA4-E97F4C6E0FAF}" type="presOf" srcId="{9910CAFE-4EF7-4FF7-ABF1-77A8ECA59D7F}" destId="{EA895DCB-0273-43EE-8CDF-A230A2499082}" srcOrd="1" destOrd="0" presId="urn:microsoft.com/office/officeart/2005/8/layout/radial5"/>
    <dgm:cxn modelId="{27520883-1998-4FDF-9EBF-19F3BCE789BE}" type="presOf" srcId="{6187EF02-3D4A-4548-AC38-464C9C629B3C}" destId="{D3835F6A-A3EA-4823-8683-43A1AAB87059}" srcOrd="0" destOrd="0" presId="urn:microsoft.com/office/officeart/2005/8/layout/radial5"/>
    <dgm:cxn modelId="{39DAEFDF-623C-47D3-ABE4-ACE1C200A2E4}" srcId="{26DC26CB-6C5F-47D2-92B3-AFDA919E0563}" destId="{017F91FD-ED2D-47C2-8806-C64B1354529D}" srcOrd="3" destOrd="0" parTransId="{E41430AA-8F20-4103-B34D-EB346FB9AF82}" sibTransId="{54FB56DC-3FA0-467F-B8FB-1F341F5539A9}"/>
    <dgm:cxn modelId="{2EAE3C9F-BEC9-424F-B219-1D7F93EF1FDF}" type="presOf" srcId="{87BC2F79-AC60-47F1-8AC2-B8CCC7789BC5}" destId="{A9FD1152-D2E9-4665-9799-2AA30C4351A8}" srcOrd="0" destOrd="0" presId="urn:microsoft.com/office/officeart/2005/8/layout/radial5"/>
    <dgm:cxn modelId="{65907336-2E9F-4511-8760-A3C39C6315EF}" type="presOf" srcId="{EFDAB90E-70CC-4F67-97DE-CC4153E1A5A0}" destId="{98C2B192-66C6-49CC-8FF5-AE648A638B38}" srcOrd="0" destOrd="0" presId="urn:microsoft.com/office/officeart/2005/8/layout/radial5"/>
    <dgm:cxn modelId="{74C19515-D6CF-42BE-A56D-7C3D95211D3C}" type="presOf" srcId="{69E21FC9-DDCC-4AAF-8D92-660FA8D29627}" destId="{4B4E28F6-0EC4-4E00-96B8-798507FDF281}" srcOrd="1" destOrd="0" presId="urn:microsoft.com/office/officeart/2005/8/layout/radial5"/>
    <dgm:cxn modelId="{946515AA-3B93-4EB2-A19E-144A7424CE7C}" type="presOf" srcId="{96DDF66C-FFE3-474B-AA1B-A6783118C2BD}" destId="{C54BFEFA-C3F9-471A-8997-7C1708023543}" srcOrd="0" destOrd="0" presId="urn:microsoft.com/office/officeart/2005/8/layout/radial5"/>
    <dgm:cxn modelId="{5CBC9239-FD8F-46BE-99D1-B9D49E31FA8A}" type="presOf" srcId="{BDD67430-9BC9-4395-B383-95E67898785A}" destId="{32C38E6A-C5F3-4DA8-B066-C406E1CA3628}" srcOrd="1" destOrd="0" presId="urn:microsoft.com/office/officeart/2005/8/layout/radial5"/>
    <dgm:cxn modelId="{FA6A4D04-CCED-4C60-B718-51D38700644A}" type="presOf" srcId="{3972A27F-FD5D-4B9C-8ED0-1F215E2426B7}" destId="{B6D9EF27-66E9-46CE-BD72-A91AF20E173A}" srcOrd="0" destOrd="0" presId="urn:microsoft.com/office/officeart/2005/8/layout/radial5"/>
    <dgm:cxn modelId="{79C4CB31-1479-43A1-AB0C-2B02C40C73C5}" srcId="{26DC26CB-6C5F-47D2-92B3-AFDA919E0563}" destId="{58A3CF75-E14F-426D-AF83-4A0BE0599F02}" srcOrd="2" destOrd="0" parTransId="{EFDAB90E-70CC-4F67-97DE-CC4153E1A5A0}" sibTransId="{7D7B159D-CF1F-4BD4-99EF-FB6FC92CE845}"/>
    <dgm:cxn modelId="{BAA03187-0730-4C7F-9EDF-3503CCBD284D}" srcId="{F9B8989D-1931-4C15-A1FD-15F08967B353}" destId="{26DC26CB-6C5F-47D2-92B3-AFDA919E0563}" srcOrd="0" destOrd="0" parTransId="{65A434B0-CA98-44E6-9467-B74530C3FE0C}" sibTransId="{5ED573B2-EE34-40B0-9119-AF848AFEAC63}"/>
    <dgm:cxn modelId="{78478EBA-A72B-4241-8BAD-CD970AB7081D}" type="presOf" srcId="{E41430AA-8F20-4103-B34D-EB346FB9AF82}" destId="{697A3918-662F-4823-9C9A-9E1717AA9C2E}" srcOrd="0" destOrd="0" presId="urn:microsoft.com/office/officeart/2005/8/layout/radial5"/>
    <dgm:cxn modelId="{AFCF8ED1-DA84-4B39-B556-CD5DB71B7159}" type="presOf" srcId="{D7C22C7C-1473-4611-B0D0-4CE1F0CDA90A}" destId="{D216C67D-A529-4F3E-9F1C-A3063C007C25}" srcOrd="0" destOrd="0" presId="urn:microsoft.com/office/officeart/2005/8/layout/radial5"/>
    <dgm:cxn modelId="{9F809E9F-0163-465C-BBE1-0CE727913991}" srcId="{26DC26CB-6C5F-47D2-92B3-AFDA919E0563}" destId="{ADC3E59F-07C0-43CA-8205-7A738179109D}" srcOrd="6" destOrd="0" parTransId="{96DDF66C-FFE3-474B-AA1B-A6783118C2BD}" sibTransId="{3FC3CEA2-C4C0-4968-A0FA-364EC46B04F2}"/>
    <dgm:cxn modelId="{DE901D07-208A-40A4-89F7-BEE0338B92B6}" type="presOf" srcId="{26DC26CB-6C5F-47D2-92B3-AFDA919E0563}" destId="{2DD934B8-9300-4603-AE35-AFAE6905256B}" srcOrd="0" destOrd="0" presId="urn:microsoft.com/office/officeart/2005/8/layout/radial5"/>
    <dgm:cxn modelId="{7702BCC9-B965-459D-A510-73A46A8D2205}" srcId="{26DC26CB-6C5F-47D2-92B3-AFDA919E0563}" destId="{E93D8E28-404F-454F-A6BA-23586D8315CF}" srcOrd="0" destOrd="0" parTransId="{9910CAFE-4EF7-4FF7-ABF1-77A8ECA59D7F}" sibTransId="{A3947543-11F6-493B-B63F-52BC7E33054F}"/>
    <dgm:cxn modelId="{748C86C0-009D-451E-94F6-A18B173EDA63}" type="presOf" srcId="{96DDF66C-FFE3-474B-AA1B-A6783118C2BD}" destId="{288F3682-9AB4-4F28-9F4C-132D31BCFBCC}" srcOrd="1" destOrd="0" presId="urn:microsoft.com/office/officeart/2005/8/layout/radial5"/>
    <dgm:cxn modelId="{CE7295D0-9CD3-48EC-96F4-0DB1555F29C2}" type="presOf" srcId="{E41430AA-8F20-4103-B34D-EB346FB9AF82}" destId="{24CCE269-8E09-4F03-8CD3-6B1CC2F1EA3F}" srcOrd="1" destOrd="0" presId="urn:microsoft.com/office/officeart/2005/8/layout/radial5"/>
    <dgm:cxn modelId="{A89B7916-28EB-45D2-B82F-4DB3CFF061B8}" srcId="{26DC26CB-6C5F-47D2-92B3-AFDA919E0563}" destId="{D7C22C7C-1473-4611-B0D0-4CE1F0CDA90A}" srcOrd="7" destOrd="0" parTransId="{BDD67430-9BC9-4395-B383-95E67898785A}" sibTransId="{03F8E7C6-FDF9-4CCD-B145-DF9F60920DFA}"/>
    <dgm:cxn modelId="{E87C7601-E86C-4BB6-9E59-58452DC35BD1}" srcId="{26DC26CB-6C5F-47D2-92B3-AFDA919E0563}" destId="{6187EF02-3D4A-4548-AC38-464C9C629B3C}" srcOrd="5" destOrd="0" parTransId="{69E21FC9-DDCC-4AAF-8D92-660FA8D29627}" sibTransId="{B8C5525B-FC35-4476-AB63-B7957CD9D85A}"/>
    <dgm:cxn modelId="{00F56958-5EF9-48D6-87CB-B9C83AA23384}" srcId="{26DC26CB-6C5F-47D2-92B3-AFDA919E0563}" destId="{3972A27F-FD5D-4B9C-8ED0-1F215E2426B7}" srcOrd="1" destOrd="0" parTransId="{0B03ACFB-8D69-4E34-B140-D7957D559488}" sibTransId="{89F09670-790C-4B7C-A19A-509784AD9966}"/>
    <dgm:cxn modelId="{32D1EC9C-25CE-4C6D-BD4C-EA5303C149E9}" type="presOf" srcId="{0B03ACFB-8D69-4E34-B140-D7957D559488}" destId="{9D75D17D-B887-407C-9DBF-0B59CFD48FE4}" srcOrd="0" destOrd="0" presId="urn:microsoft.com/office/officeart/2005/8/layout/radial5"/>
    <dgm:cxn modelId="{63134755-55CF-47C7-ACB9-5306EB0ACE51}" type="presParOf" srcId="{367C6C4F-BC4B-4760-AEF3-5AB095311100}" destId="{2DD934B8-9300-4603-AE35-AFAE6905256B}" srcOrd="0" destOrd="0" presId="urn:microsoft.com/office/officeart/2005/8/layout/radial5"/>
    <dgm:cxn modelId="{C84D536C-779A-4960-8A04-1179A4328D5F}" type="presParOf" srcId="{367C6C4F-BC4B-4760-AEF3-5AB095311100}" destId="{5CCE356D-56E5-4C24-876C-5BEF9F5455A8}" srcOrd="1" destOrd="0" presId="urn:microsoft.com/office/officeart/2005/8/layout/radial5"/>
    <dgm:cxn modelId="{77960044-C8FC-48DC-A679-B11FD70D971F}" type="presParOf" srcId="{5CCE356D-56E5-4C24-876C-5BEF9F5455A8}" destId="{EA895DCB-0273-43EE-8CDF-A230A2499082}" srcOrd="0" destOrd="0" presId="urn:microsoft.com/office/officeart/2005/8/layout/radial5"/>
    <dgm:cxn modelId="{EE86836B-CBC8-484F-936B-6F916F59AF9D}" type="presParOf" srcId="{367C6C4F-BC4B-4760-AEF3-5AB095311100}" destId="{0DB8E999-1DF3-4056-BE0E-0E4BB441BCB6}" srcOrd="2" destOrd="0" presId="urn:microsoft.com/office/officeart/2005/8/layout/radial5"/>
    <dgm:cxn modelId="{AA389B3F-D4A4-4A85-8FE7-B547EDD4CED0}" type="presParOf" srcId="{367C6C4F-BC4B-4760-AEF3-5AB095311100}" destId="{9D75D17D-B887-407C-9DBF-0B59CFD48FE4}" srcOrd="3" destOrd="0" presId="urn:microsoft.com/office/officeart/2005/8/layout/radial5"/>
    <dgm:cxn modelId="{F6E4DBB8-395D-45D4-9735-2AB8E4039F6B}" type="presParOf" srcId="{9D75D17D-B887-407C-9DBF-0B59CFD48FE4}" destId="{278AECB3-AE84-44D5-88C2-08AFD2A27AD4}" srcOrd="0" destOrd="0" presId="urn:microsoft.com/office/officeart/2005/8/layout/radial5"/>
    <dgm:cxn modelId="{3FF60A82-08E7-441D-917D-E68181593634}" type="presParOf" srcId="{367C6C4F-BC4B-4760-AEF3-5AB095311100}" destId="{B6D9EF27-66E9-46CE-BD72-A91AF20E173A}" srcOrd="4" destOrd="0" presId="urn:microsoft.com/office/officeart/2005/8/layout/radial5"/>
    <dgm:cxn modelId="{ED581D07-A394-4EA9-9574-72D79481C234}" type="presParOf" srcId="{367C6C4F-BC4B-4760-AEF3-5AB095311100}" destId="{98C2B192-66C6-49CC-8FF5-AE648A638B38}" srcOrd="5" destOrd="0" presId="urn:microsoft.com/office/officeart/2005/8/layout/radial5"/>
    <dgm:cxn modelId="{8D8222F3-8D16-4E89-9F45-D0344FCF2ADA}" type="presParOf" srcId="{98C2B192-66C6-49CC-8FF5-AE648A638B38}" destId="{AE0EB93A-9632-4912-9B35-590E9763388D}" srcOrd="0" destOrd="0" presId="urn:microsoft.com/office/officeart/2005/8/layout/radial5"/>
    <dgm:cxn modelId="{E81CBC3D-9043-42F7-995C-C27DE9EF1300}" type="presParOf" srcId="{367C6C4F-BC4B-4760-AEF3-5AB095311100}" destId="{2CDDCEA2-EA8C-449A-8778-1B5F5E86040B}" srcOrd="6" destOrd="0" presId="urn:microsoft.com/office/officeart/2005/8/layout/radial5"/>
    <dgm:cxn modelId="{7D4DC058-C0D8-4D60-B701-E399C3B2585A}" type="presParOf" srcId="{367C6C4F-BC4B-4760-AEF3-5AB095311100}" destId="{697A3918-662F-4823-9C9A-9E1717AA9C2E}" srcOrd="7" destOrd="0" presId="urn:microsoft.com/office/officeart/2005/8/layout/radial5"/>
    <dgm:cxn modelId="{D496A7B3-AE4C-4F65-ADEE-45DA9F173B48}" type="presParOf" srcId="{697A3918-662F-4823-9C9A-9E1717AA9C2E}" destId="{24CCE269-8E09-4F03-8CD3-6B1CC2F1EA3F}" srcOrd="0" destOrd="0" presId="urn:microsoft.com/office/officeart/2005/8/layout/radial5"/>
    <dgm:cxn modelId="{E7988299-4EE3-414E-B79F-77E46C107EC3}" type="presParOf" srcId="{367C6C4F-BC4B-4760-AEF3-5AB095311100}" destId="{CFEC53EB-7009-4870-A42F-CB0153EA3C78}" srcOrd="8" destOrd="0" presId="urn:microsoft.com/office/officeart/2005/8/layout/radial5"/>
    <dgm:cxn modelId="{1D30488B-20E9-4787-9E98-B344C6634FA8}" type="presParOf" srcId="{367C6C4F-BC4B-4760-AEF3-5AB095311100}" destId="{C865A755-8760-48B4-AFE7-E8C32C7E5AB3}" srcOrd="9" destOrd="0" presId="urn:microsoft.com/office/officeart/2005/8/layout/radial5"/>
    <dgm:cxn modelId="{02C256EF-E680-488C-88F5-FCEDA42D30B6}" type="presParOf" srcId="{C865A755-8760-48B4-AFE7-E8C32C7E5AB3}" destId="{10937C19-0CD8-4255-A530-1ABFC4BFD8DB}" srcOrd="0" destOrd="0" presId="urn:microsoft.com/office/officeart/2005/8/layout/radial5"/>
    <dgm:cxn modelId="{5B0619F3-B79A-4314-8CA1-789E78B610AF}" type="presParOf" srcId="{367C6C4F-BC4B-4760-AEF3-5AB095311100}" destId="{A9FD1152-D2E9-4665-9799-2AA30C4351A8}" srcOrd="10" destOrd="0" presId="urn:microsoft.com/office/officeart/2005/8/layout/radial5"/>
    <dgm:cxn modelId="{215A065F-FFFB-431F-9CF2-2EA60FC3086E}" type="presParOf" srcId="{367C6C4F-BC4B-4760-AEF3-5AB095311100}" destId="{0D98D17B-2DB9-4C89-BF7E-43BB7071BFFF}" srcOrd="11" destOrd="0" presId="urn:microsoft.com/office/officeart/2005/8/layout/radial5"/>
    <dgm:cxn modelId="{9FB880AE-C430-4278-BB59-D0571E8A4A92}" type="presParOf" srcId="{0D98D17B-2DB9-4C89-BF7E-43BB7071BFFF}" destId="{4B4E28F6-0EC4-4E00-96B8-798507FDF281}" srcOrd="0" destOrd="0" presId="urn:microsoft.com/office/officeart/2005/8/layout/radial5"/>
    <dgm:cxn modelId="{1F1A452A-4215-40D1-84C5-A3A26C2E4528}" type="presParOf" srcId="{367C6C4F-BC4B-4760-AEF3-5AB095311100}" destId="{D3835F6A-A3EA-4823-8683-43A1AAB87059}" srcOrd="12" destOrd="0" presId="urn:microsoft.com/office/officeart/2005/8/layout/radial5"/>
    <dgm:cxn modelId="{DAF12AC8-CB7B-4B64-A82E-D13635E2BAA2}" type="presParOf" srcId="{367C6C4F-BC4B-4760-AEF3-5AB095311100}" destId="{C54BFEFA-C3F9-471A-8997-7C1708023543}" srcOrd="13" destOrd="0" presId="urn:microsoft.com/office/officeart/2005/8/layout/radial5"/>
    <dgm:cxn modelId="{86715E41-BAF6-41E5-B520-C5365CA9731A}" type="presParOf" srcId="{C54BFEFA-C3F9-471A-8997-7C1708023543}" destId="{288F3682-9AB4-4F28-9F4C-132D31BCFBCC}" srcOrd="0" destOrd="0" presId="urn:microsoft.com/office/officeart/2005/8/layout/radial5"/>
    <dgm:cxn modelId="{4D9BDFFB-9583-4E3A-8E83-DF9BE00DAF30}" type="presParOf" srcId="{367C6C4F-BC4B-4760-AEF3-5AB095311100}" destId="{7DB8E679-3366-4294-A1AD-9B294AD1287B}" srcOrd="14" destOrd="0" presId="urn:microsoft.com/office/officeart/2005/8/layout/radial5"/>
    <dgm:cxn modelId="{079C5C02-1A8E-4343-B2B1-823BBB64DBE8}" type="presParOf" srcId="{367C6C4F-BC4B-4760-AEF3-5AB095311100}" destId="{4B78B80B-ABE2-4190-8A54-A71A1D7093A8}" srcOrd="15" destOrd="0" presId="urn:microsoft.com/office/officeart/2005/8/layout/radial5"/>
    <dgm:cxn modelId="{F1D43F05-8672-4837-847D-32A4B9E2F8F0}" type="presParOf" srcId="{4B78B80B-ABE2-4190-8A54-A71A1D7093A8}" destId="{32C38E6A-C5F3-4DA8-B066-C406E1CA3628}" srcOrd="0" destOrd="0" presId="urn:microsoft.com/office/officeart/2005/8/layout/radial5"/>
    <dgm:cxn modelId="{C04CF468-13F0-4321-9742-CABF87417370}" type="presParOf" srcId="{367C6C4F-BC4B-4760-AEF3-5AB095311100}" destId="{D216C67D-A529-4F3E-9F1C-A3063C007C2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F12077-3200-4BE2-8D92-8899AB9FAD3F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898032-1F9E-4DAF-A176-CE3DBD9FAA66}">
      <dgm:prSet phldrT="[Текст]"/>
      <dgm:spPr>
        <a:noFill/>
        <a:ln w="12700">
          <a:solidFill>
            <a:srgbClr val="042D5B"/>
          </a:solidFill>
        </a:ln>
      </dgm:spPr>
      <dgm:t>
        <a:bodyPr/>
        <a:lstStyle/>
        <a:p>
          <a:r>
            <a:rPr lang="ru-RU" b="0" dirty="0">
              <a:solidFill>
                <a:schemeClr val="tx1"/>
              </a:solidFill>
              <a:effectLst/>
              <a:latin typeface="Decima Nova Pro" panose="02000506000000020004" pitchFamily="50" charset="0"/>
            </a:rPr>
            <a:t>Мгновенная визуализация принимаемых решений в земельно-имущественной сфере, градостроительных решений и решений по развитию транспортной , инженерной и социальной инфраструктуры</a:t>
          </a:r>
        </a:p>
      </dgm:t>
    </dgm:pt>
    <dgm:pt modelId="{DC346068-6FD1-4426-AAC0-966E8B554FCC}" type="parTrans" cxnId="{F4762E20-8F9E-42A3-AD13-00652DB1D535}">
      <dgm:prSet/>
      <dgm:spPr/>
      <dgm:t>
        <a:bodyPr/>
        <a:lstStyle/>
        <a:p>
          <a:endParaRPr lang="ru-RU" b="0">
            <a:effectLst/>
          </a:endParaRPr>
        </a:p>
      </dgm:t>
    </dgm:pt>
    <dgm:pt modelId="{7EC1BA0C-E3E7-4064-9AAD-C76A8314506A}" type="sibTrans" cxnId="{F4762E20-8F9E-42A3-AD13-00652DB1D535}">
      <dgm:prSet/>
      <dgm:spPr/>
      <dgm:t>
        <a:bodyPr/>
        <a:lstStyle/>
        <a:p>
          <a:endParaRPr lang="ru-RU" b="0">
            <a:effectLst/>
          </a:endParaRPr>
        </a:p>
      </dgm:t>
    </dgm:pt>
    <dgm:pt modelId="{ABA432AD-3227-4E9F-97ED-132CD42B9D9D}">
      <dgm:prSet phldrT="[Текст]"/>
      <dgm:spPr>
        <a:noFill/>
        <a:ln w="12700">
          <a:solidFill>
            <a:srgbClr val="042D5B"/>
          </a:solidFill>
        </a:ln>
      </dgm:spPr>
      <dgm:t>
        <a:bodyPr/>
        <a:lstStyle/>
        <a:p>
          <a:r>
            <a:rPr lang="ru-RU" b="0" dirty="0">
              <a:solidFill>
                <a:schemeClr val="tx1"/>
              </a:solidFill>
              <a:effectLst/>
              <a:latin typeface="Decima Nova Pro" panose="02000506000000020004" pitchFamily="50" charset="0"/>
            </a:rPr>
            <a:t>Возможность комбинирования картографических материалов, аудио-, видео- и электронных документов, их привязки к пространственным объектам</a:t>
          </a:r>
        </a:p>
      </dgm:t>
    </dgm:pt>
    <dgm:pt modelId="{B68F86A7-1E37-4C20-AAF4-BAE1D150219E}" type="parTrans" cxnId="{59F2D113-5FA5-460A-A120-CA75E54024A3}">
      <dgm:prSet/>
      <dgm:spPr/>
      <dgm:t>
        <a:bodyPr/>
        <a:lstStyle/>
        <a:p>
          <a:endParaRPr lang="ru-RU" b="0">
            <a:effectLst/>
          </a:endParaRPr>
        </a:p>
      </dgm:t>
    </dgm:pt>
    <dgm:pt modelId="{447B6A25-42F0-425E-9A18-55E626012BD3}" type="sibTrans" cxnId="{59F2D113-5FA5-460A-A120-CA75E54024A3}">
      <dgm:prSet/>
      <dgm:spPr/>
      <dgm:t>
        <a:bodyPr/>
        <a:lstStyle/>
        <a:p>
          <a:endParaRPr lang="ru-RU" b="0">
            <a:effectLst/>
          </a:endParaRPr>
        </a:p>
      </dgm:t>
    </dgm:pt>
    <dgm:pt modelId="{8785B89D-F242-4BD6-ABF5-300123068AFA}">
      <dgm:prSet phldrT="[Текст]"/>
      <dgm:spPr>
        <a:noFill/>
        <a:ln w="12700">
          <a:solidFill>
            <a:srgbClr val="042D5B"/>
          </a:solidFill>
        </a:ln>
      </dgm:spPr>
      <dgm:t>
        <a:bodyPr/>
        <a:lstStyle/>
        <a:p>
          <a:r>
            <a:rPr lang="ru-RU" b="0" dirty="0">
              <a:solidFill>
                <a:schemeClr val="tx1"/>
              </a:solidFill>
              <a:effectLst/>
              <a:latin typeface="Decima Nova Pro" panose="02000506000000020004" pitchFamily="50" charset="0"/>
            </a:rPr>
            <a:t>Обеспечение сопоставления данных федеральных информационных систем , градостроительной документации и фактической обстановки</a:t>
          </a:r>
        </a:p>
      </dgm:t>
    </dgm:pt>
    <dgm:pt modelId="{1B19CE6A-DDD2-45E1-9799-CDBF0C632C57}" type="parTrans" cxnId="{736C00A7-9276-48CE-B280-AAF36C0D1385}">
      <dgm:prSet/>
      <dgm:spPr/>
      <dgm:t>
        <a:bodyPr/>
        <a:lstStyle/>
        <a:p>
          <a:endParaRPr lang="ru-RU" b="0">
            <a:effectLst/>
          </a:endParaRPr>
        </a:p>
      </dgm:t>
    </dgm:pt>
    <dgm:pt modelId="{EE5E26B3-83B2-4BB8-A81B-BB5F4F4D7738}" type="sibTrans" cxnId="{736C00A7-9276-48CE-B280-AAF36C0D1385}">
      <dgm:prSet/>
      <dgm:spPr/>
      <dgm:t>
        <a:bodyPr/>
        <a:lstStyle/>
        <a:p>
          <a:endParaRPr lang="ru-RU" b="0">
            <a:effectLst/>
          </a:endParaRPr>
        </a:p>
      </dgm:t>
    </dgm:pt>
    <dgm:pt modelId="{34A36980-B398-4669-9BAD-28B3C3B8F2FE}">
      <dgm:prSet/>
      <dgm:spPr>
        <a:noFill/>
        <a:ln w="12700">
          <a:solidFill>
            <a:srgbClr val="042D5B"/>
          </a:solidFill>
        </a:ln>
      </dgm:spPr>
      <dgm:t>
        <a:bodyPr/>
        <a:lstStyle/>
        <a:p>
          <a:r>
            <a:rPr lang="ru-RU" b="0">
              <a:solidFill>
                <a:schemeClr val="tx1"/>
              </a:solidFill>
              <a:effectLst/>
              <a:latin typeface="Decima Nova Pro" panose="02000506000000020004" pitchFamily="50" charset="0"/>
            </a:rPr>
            <a:t>Интуитивно понятное управление данными, формирование аналитических отчетов, ведение документооборота, включение карт в отчеты, контроль за исполнением поручений</a:t>
          </a:r>
        </a:p>
      </dgm:t>
    </dgm:pt>
    <dgm:pt modelId="{AA39CD2E-5A0A-450B-B906-EFA8CAEE89D6}" type="parTrans" cxnId="{F0FB0B30-6B51-4D7D-BA93-2D90DB554F55}">
      <dgm:prSet/>
      <dgm:spPr/>
      <dgm:t>
        <a:bodyPr/>
        <a:lstStyle/>
        <a:p>
          <a:endParaRPr lang="ru-RU" b="0">
            <a:effectLst/>
          </a:endParaRPr>
        </a:p>
      </dgm:t>
    </dgm:pt>
    <dgm:pt modelId="{314E937D-6721-4662-8AE6-08E9F0E43015}" type="sibTrans" cxnId="{F0FB0B30-6B51-4D7D-BA93-2D90DB554F55}">
      <dgm:prSet/>
      <dgm:spPr/>
      <dgm:t>
        <a:bodyPr/>
        <a:lstStyle/>
        <a:p>
          <a:endParaRPr lang="ru-RU" b="0">
            <a:effectLst/>
          </a:endParaRPr>
        </a:p>
      </dgm:t>
    </dgm:pt>
    <dgm:pt modelId="{FC6CD1F7-330F-40BE-B169-F97C44E28F2F}" type="pres">
      <dgm:prSet presAssocID="{DBF12077-3200-4BE2-8D92-8899AB9FAD3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3EDE9A-3B67-49BB-AD06-B125E3FB7C55}" type="pres">
      <dgm:prSet presAssocID="{24898032-1F9E-4DAF-A176-CE3DBD9FAA66}" presName="vertOne" presStyleCnt="0"/>
      <dgm:spPr/>
    </dgm:pt>
    <dgm:pt modelId="{D4DF3A33-64BE-41A2-858B-655F6403622B}" type="pres">
      <dgm:prSet presAssocID="{24898032-1F9E-4DAF-A176-CE3DBD9FAA6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06186D-F814-4354-999B-9C42C47D4E8A}" type="pres">
      <dgm:prSet presAssocID="{24898032-1F9E-4DAF-A176-CE3DBD9FAA66}" presName="parTransOne" presStyleCnt="0"/>
      <dgm:spPr/>
    </dgm:pt>
    <dgm:pt modelId="{9257D42A-45B2-4D9F-9840-C916C584B389}" type="pres">
      <dgm:prSet presAssocID="{24898032-1F9E-4DAF-A176-CE3DBD9FAA66}" presName="horzOne" presStyleCnt="0"/>
      <dgm:spPr/>
    </dgm:pt>
    <dgm:pt modelId="{1A98EA48-D6F6-44C4-BC79-E85671A21180}" type="pres">
      <dgm:prSet presAssocID="{ABA432AD-3227-4E9F-97ED-132CD42B9D9D}" presName="vertTwo" presStyleCnt="0"/>
      <dgm:spPr/>
    </dgm:pt>
    <dgm:pt modelId="{D2EA9068-25E7-4ADD-B3A9-67C6AB6D3538}" type="pres">
      <dgm:prSet presAssocID="{ABA432AD-3227-4E9F-97ED-132CD42B9D9D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E8665A-84E8-43E8-9B7C-469BD5145401}" type="pres">
      <dgm:prSet presAssocID="{ABA432AD-3227-4E9F-97ED-132CD42B9D9D}" presName="parTransTwo" presStyleCnt="0"/>
      <dgm:spPr/>
    </dgm:pt>
    <dgm:pt modelId="{30696B14-4F51-4BE8-A1DA-7AC83B7DA705}" type="pres">
      <dgm:prSet presAssocID="{ABA432AD-3227-4E9F-97ED-132CD42B9D9D}" presName="horzTwo" presStyleCnt="0"/>
      <dgm:spPr/>
    </dgm:pt>
    <dgm:pt modelId="{CE1FC357-3C65-45BC-980F-ED7F1EFF979B}" type="pres">
      <dgm:prSet presAssocID="{8785B89D-F242-4BD6-ABF5-300123068AFA}" presName="vertThree" presStyleCnt="0"/>
      <dgm:spPr/>
    </dgm:pt>
    <dgm:pt modelId="{EBAEDB52-168D-4129-8BD0-EB948FC475D2}" type="pres">
      <dgm:prSet presAssocID="{8785B89D-F242-4BD6-ABF5-300123068AFA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F681FF-D4AD-4778-998D-32AC3EE84685}" type="pres">
      <dgm:prSet presAssocID="{8785B89D-F242-4BD6-ABF5-300123068AFA}" presName="parTransThree" presStyleCnt="0"/>
      <dgm:spPr/>
    </dgm:pt>
    <dgm:pt modelId="{7EF62C7C-63B5-4B0D-B54E-25D581764FF6}" type="pres">
      <dgm:prSet presAssocID="{8785B89D-F242-4BD6-ABF5-300123068AFA}" presName="horzThree" presStyleCnt="0"/>
      <dgm:spPr/>
    </dgm:pt>
    <dgm:pt modelId="{399A697F-7511-4F42-AFE1-F5B063120B86}" type="pres">
      <dgm:prSet presAssocID="{34A36980-B398-4669-9BAD-28B3C3B8F2FE}" presName="vertFour" presStyleCnt="0">
        <dgm:presLayoutVars>
          <dgm:chPref val="3"/>
        </dgm:presLayoutVars>
      </dgm:prSet>
      <dgm:spPr/>
    </dgm:pt>
    <dgm:pt modelId="{DB4DD012-F2C2-4ADE-85DB-67E1A4EC7EE1}" type="pres">
      <dgm:prSet presAssocID="{34A36980-B398-4669-9BAD-28B3C3B8F2FE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1D147C-9578-4DE9-887C-F8E187CFFB0F}" type="pres">
      <dgm:prSet presAssocID="{34A36980-B398-4669-9BAD-28B3C3B8F2FE}" presName="horzFour" presStyleCnt="0"/>
      <dgm:spPr/>
    </dgm:pt>
  </dgm:ptLst>
  <dgm:cxnLst>
    <dgm:cxn modelId="{F4762E20-8F9E-42A3-AD13-00652DB1D535}" srcId="{DBF12077-3200-4BE2-8D92-8899AB9FAD3F}" destId="{24898032-1F9E-4DAF-A176-CE3DBD9FAA66}" srcOrd="0" destOrd="0" parTransId="{DC346068-6FD1-4426-AAC0-966E8B554FCC}" sibTransId="{7EC1BA0C-E3E7-4064-9AAD-C76A8314506A}"/>
    <dgm:cxn modelId="{3DCA8FE0-3690-4B3F-84C6-9A07F6BC119A}" type="presOf" srcId="{24898032-1F9E-4DAF-A176-CE3DBD9FAA66}" destId="{D4DF3A33-64BE-41A2-858B-655F6403622B}" srcOrd="0" destOrd="0" presId="urn:microsoft.com/office/officeart/2005/8/layout/hierarchy4"/>
    <dgm:cxn modelId="{59F2D113-5FA5-460A-A120-CA75E54024A3}" srcId="{24898032-1F9E-4DAF-A176-CE3DBD9FAA66}" destId="{ABA432AD-3227-4E9F-97ED-132CD42B9D9D}" srcOrd="0" destOrd="0" parTransId="{B68F86A7-1E37-4C20-AAF4-BAE1D150219E}" sibTransId="{447B6A25-42F0-425E-9A18-55E626012BD3}"/>
    <dgm:cxn modelId="{F281CC1B-CE15-4342-B61A-88782761C686}" type="presOf" srcId="{ABA432AD-3227-4E9F-97ED-132CD42B9D9D}" destId="{D2EA9068-25E7-4ADD-B3A9-67C6AB6D3538}" srcOrd="0" destOrd="0" presId="urn:microsoft.com/office/officeart/2005/8/layout/hierarchy4"/>
    <dgm:cxn modelId="{FF6ADC14-9544-4F38-9DEA-2E216208146F}" type="presOf" srcId="{8785B89D-F242-4BD6-ABF5-300123068AFA}" destId="{EBAEDB52-168D-4129-8BD0-EB948FC475D2}" srcOrd="0" destOrd="0" presId="urn:microsoft.com/office/officeart/2005/8/layout/hierarchy4"/>
    <dgm:cxn modelId="{F0FB0B30-6B51-4D7D-BA93-2D90DB554F55}" srcId="{8785B89D-F242-4BD6-ABF5-300123068AFA}" destId="{34A36980-B398-4669-9BAD-28B3C3B8F2FE}" srcOrd="0" destOrd="0" parTransId="{AA39CD2E-5A0A-450B-B906-EFA8CAEE89D6}" sibTransId="{314E937D-6721-4662-8AE6-08E9F0E43015}"/>
    <dgm:cxn modelId="{736C00A7-9276-48CE-B280-AAF36C0D1385}" srcId="{ABA432AD-3227-4E9F-97ED-132CD42B9D9D}" destId="{8785B89D-F242-4BD6-ABF5-300123068AFA}" srcOrd="0" destOrd="0" parTransId="{1B19CE6A-DDD2-45E1-9799-CDBF0C632C57}" sibTransId="{EE5E26B3-83B2-4BB8-A81B-BB5F4F4D7738}"/>
    <dgm:cxn modelId="{1EDCA00F-1E82-41DC-A103-F84F4705A4D2}" type="presOf" srcId="{DBF12077-3200-4BE2-8D92-8899AB9FAD3F}" destId="{FC6CD1F7-330F-40BE-B169-F97C44E28F2F}" srcOrd="0" destOrd="0" presId="urn:microsoft.com/office/officeart/2005/8/layout/hierarchy4"/>
    <dgm:cxn modelId="{A228D140-FA7B-464D-B7F4-CBD2B33928B0}" type="presOf" srcId="{34A36980-B398-4669-9BAD-28B3C3B8F2FE}" destId="{DB4DD012-F2C2-4ADE-85DB-67E1A4EC7EE1}" srcOrd="0" destOrd="0" presId="urn:microsoft.com/office/officeart/2005/8/layout/hierarchy4"/>
    <dgm:cxn modelId="{9A3F9228-DF93-4D8D-A3C7-F2883241B722}" type="presParOf" srcId="{FC6CD1F7-330F-40BE-B169-F97C44E28F2F}" destId="{453EDE9A-3B67-49BB-AD06-B125E3FB7C55}" srcOrd="0" destOrd="0" presId="urn:microsoft.com/office/officeart/2005/8/layout/hierarchy4"/>
    <dgm:cxn modelId="{B2A9DA3F-9CE0-477C-9740-DFD0C18D423D}" type="presParOf" srcId="{453EDE9A-3B67-49BB-AD06-B125E3FB7C55}" destId="{D4DF3A33-64BE-41A2-858B-655F6403622B}" srcOrd="0" destOrd="0" presId="urn:microsoft.com/office/officeart/2005/8/layout/hierarchy4"/>
    <dgm:cxn modelId="{8C4B52B4-3F88-4BF5-8527-1106CA1A20DD}" type="presParOf" srcId="{453EDE9A-3B67-49BB-AD06-B125E3FB7C55}" destId="{A306186D-F814-4354-999B-9C42C47D4E8A}" srcOrd="1" destOrd="0" presId="urn:microsoft.com/office/officeart/2005/8/layout/hierarchy4"/>
    <dgm:cxn modelId="{FB6483E8-E233-4807-8AC8-E64E673B1DCD}" type="presParOf" srcId="{453EDE9A-3B67-49BB-AD06-B125E3FB7C55}" destId="{9257D42A-45B2-4D9F-9840-C916C584B389}" srcOrd="2" destOrd="0" presId="urn:microsoft.com/office/officeart/2005/8/layout/hierarchy4"/>
    <dgm:cxn modelId="{5CF97C3E-2660-473D-B7B6-3AACAE53C17A}" type="presParOf" srcId="{9257D42A-45B2-4D9F-9840-C916C584B389}" destId="{1A98EA48-D6F6-44C4-BC79-E85671A21180}" srcOrd="0" destOrd="0" presId="urn:microsoft.com/office/officeart/2005/8/layout/hierarchy4"/>
    <dgm:cxn modelId="{5CA10F36-F0DF-4FBD-9AAC-561ED0537CEE}" type="presParOf" srcId="{1A98EA48-D6F6-44C4-BC79-E85671A21180}" destId="{D2EA9068-25E7-4ADD-B3A9-67C6AB6D3538}" srcOrd="0" destOrd="0" presId="urn:microsoft.com/office/officeart/2005/8/layout/hierarchy4"/>
    <dgm:cxn modelId="{DA5BD609-3831-4F17-9A51-088B21B01C6D}" type="presParOf" srcId="{1A98EA48-D6F6-44C4-BC79-E85671A21180}" destId="{2DE8665A-84E8-43E8-9B7C-469BD5145401}" srcOrd="1" destOrd="0" presId="urn:microsoft.com/office/officeart/2005/8/layout/hierarchy4"/>
    <dgm:cxn modelId="{D949ECDC-0A65-4486-A965-B09401A905A1}" type="presParOf" srcId="{1A98EA48-D6F6-44C4-BC79-E85671A21180}" destId="{30696B14-4F51-4BE8-A1DA-7AC83B7DA705}" srcOrd="2" destOrd="0" presId="urn:microsoft.com/office/officeart/2005/8/layout/hierarchy4"/>
    <dgm:cxn modelId="{17502D0A-A139-43D2-8BA6-78F41EA592FA}" type="presParOf" srcId="{30696B14-4F51-4BE8-A1DA-7AC83B7DA705}" destId="{CE1FC357-3C65-45BC-980F-ED7F1EFF979B}" srcOrd="0" destOrd="0" presId="urn:microsoft.com/office/officeart/2005/8/layout/hierarchy4"/>
    <dgm:cxn modelId="{EBCEC703-9F6C-4010-B411-C41BEFCAD147}" type="presParOf" srcId="{CE1FC357-3C65-45BC-980F-ED7F1EFF979B}" destId="{EBAEDB52-168D-4129-8BD0-EB948FC475D2}" srcOrd="0" destOrd="0" presId="urn:microsoft.com/office/officeart/2005/8/layout/hierarchy4"/>
    <dgm:cxn modelId="{FF34CF9D-C23F-4C60-88F2-B9C013571038}" type="presParOf" srcId="{CE1FC357-3C65-45BC-980F-ED7F1EFF979B}" destId="{63F681FF-D4AD-4778-998D-32AC3EE84685}" srcOrd="1" destOrd="0" presId="urn:microsoft.com/office/officeart/2005/8/layout/hierarchy4"/>
    <dgm:cxn modelId="{96C5DD8E-2C3C-4994-8E5D-DA4264CF230F}" type="presParOf" srcId="{CE1FC357-3C65-45BC-980F-ED7F1EFF979B}" destId="{7EF62C7C-63B5-4B0D-B54E-25D581764FF6}" srcOrd="2" destOrd="0" presId="urn:microsoft.com/office/officeart/2005/8/layout/hierarchy4"/>
    <dgm:cxn modelId="{AB3DFE36-7714-4FD0-8C95-1AC63A62D45B}" type="presParOf" srcId="{7EF62C7C-63B5-4B0D-B54E-25D581764FF6}" destId="{399A697F-7511-4F42-AFE1-F5B063120B86}" srcOrd="0" destOrd="0" presId="urn:microsoft.com/office/officeart/2005/8/layout/hierarchy4"/>
    <dgm:cxn modelId="{10A32D11-81B2-4B61-BD50-10FCD0AB5551}" type="presParOf" srcId="{399A697F-7511-4F42-AFE1-F5B063120B86}" destId="{DB4DD012-F2C2-4ADE-85DB-67E1A4EC7EE1}" srcOrd="0" destOrd="0" presId="urn:microsoft.com/office/officeart/2005/8/layout/hierarchy4"/>
    <dgm:cxn modelId="{949A0E3D-1E4B-4166-8FCA-B654153A824F}" type="presParOf" srcId="{399A697F-7511-4F42-AFE1-F5B063120B86}" destId="{8C1D147C-9578-4DE9-887C-F8E187CFFB0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4F5EF0-076C-487B-BE17-E841DB4E45A1}" type="doc">
      <dgm:prSet loTypeId="urn:microsoft.com/office/officeart/2005/8/layout/radial5" loCatId="cycle" qsTypeId="urn:microsoft.com/office/officeart/2005/8/quickstyle/simple3" qsCatId="simple" csTypeId="urn:microsoft.com/office/officeart/2005/8/colors/accent2_2" csCatId="accent2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C2A09945-AA79-4019-A3E8-CBE9E0FAC53F}">
      <dgm:prSet phldrT="[Текст]"/>
      <dgm:spPr>
        <a:solidFill>
          <a:srgbClr val="042D5B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gm:spPr>
      <dgm:t>
        <a:bodyPr/>
        <a:lstStyle/>
        <a:p>
          <a:r>
            <a:rPr lang="ru-RU" b="0" dirty="0">
              <a:solidFill>
                <a:schemeClr val="bg1"/>
              </a:solidFill>
              <a:latin typeface="Decima Nova Pro" panose="02000506000000020004" pitchFamily="50" charset="0"/>
            </a:rPr>
            <a:t>АИСОГД</a:t>
          </a:r>
        </a:p>
      </dgm:t>
    </dgm:pt>
    <dgm:pt modelId="{245E2DC5-78C1-4AB9-B27F-2F796E2F4AA9}" type="parTrans" cxnId="{7F13DB1D-6EC3-416F-8105-2CC2C51BB9B2}">
      <dgm:prSet/>
      <dgm:spPr/>
      <dgm:t>
        <a:bodyPr/>
        <a:lstStyle/>
        <a:p>
          <a:endParaRPr lang="ru-RU" b="0">
            <a:latin typeface="Decima Nova Pro" panose="02000506000000020004" pitchFamily="50" charset="0"/>
          </a:endParaRPr>
        </a:p>
      </dgm:t>
    </dgm:pt>
    <dgm:pt modelId="{E72E2A58-8126-46C2-B33E-BD5D02BBC620}" type="sibTrans" cxnId="{7F13DB1D-6EC3-416F-8105-2CC2C51BB9B2}">
      <dgm:prSet/>
      <dgm:spPr/>
      <dgm:t>
        <a:bodyPr/>
        <a:lstStyle/>
        <a:p>
          <a:endParaRPr lang="ru-RU" b="0">
            <a:latin typeface="Decima Nova Pro" panose="02000506000000020004" pitchFamily="50" charset="0"/>
          </a:endParaRPr>
        </a:p>
      </dgm:t>
    </dgm:pt>
    <dgm:pt modelId="{1BD317DA-14DE-41C1-B173-0EDA4E20D1CA}">
      <dgm:prSet phldrT="[Текст]"/>
      <dgm:spPr>
        <a:solidFill>
          <a:srgbClr val="042D5B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gm:spPr>
      <dgm:t>
        <a:bodyPr/>
        <a:lstStyle/>
        <a:p>
          <a:r>
            <a:rPr lang="ru-RU" b="0" dirty="0">
              <a:solidFill>
                <a:schemeClr val="bg1"/>
              </a:solidFill>
              <a:latin typeface="Decima Nova Pro" panose="02000506000000020004" pitchFamily="50" charset="0"/>
            </a:rPr>
            <a:t>Анализ обстановки </a:t>
          </a:r>
        </a:p>
      </dgm:t>
    </dgm:pt>
    <dgm:pt modelId="{D206DB66-6341-4599-A777-2B329F828F21}" type="parTrans" cxnId="{7BA79C4F-EFF6-4947-9808-03B616A276E6}">
      <dgm:prSet/>
      <dgm:spPr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prst="convex"/>
        </a:sp3d>
      </dgm:spPr>
      <dgm:t>
        <a:bodyPr/>
        <a:lstStyle/>
        <a:p>
          <a:endParaRPr lang="ru-RU" b="0">
            <a:latin typeface="Decima Nova Pro" panose="02000506000000020004" pitchFamily="50" charset="0"/>
          </a:endParaRPr>
        </a:p>
      </dgm:t>
    </dgm:pt>
    <dgm:pt modelId="{832BD57D-85EB-4895-83D5-01456842F2DB}" type="sibTrans" cxnId="{7BA79C4F-EFF6-4947-9808-03B616A276E6}">
      <dgm:prSet/>
      <dgm:spPr/>
      <dgm:t>
        <a:bodyPr/>
        <a:lstStyle/>
        <a:p>
          <a:endParaRPr lang="ru-RU" b="0">
            <a:latin typeface="Decima Nova Pro" panose="02000506000000020004" pitchFamily="50" charset="0"/>
          </a:endParaRPr>
        </a:p>
      </dgm:t>
    </dgm:pt>
    <dgm:pt modelId="{7A749A7E-871C-4493-984F-8352833B7803}">
      <dgm:prSet phldrT="[Текст]"/>
      <dgm:spPr>
        <a:solidFill>
          <a:srgbClr val="042D5B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gm:spPr>
      <dgm:t>
        <a:bodyPr/>
        <a:lstStyle/>
        <a:p>
          <a:r>
            <a:rPr lang="ru-RU" b="0">
              <a:solidFill>
                <a:schemeClr val="bg1"/>
              </a:solidFill>
              <a:latin typeface="Decima Nova Pro" panose="02000506000000020004" pitchFamily="50" charset="0"/>
            </a:rPr>
            <a:t>Принятие решений</a:t>
          </a:r>
        </a:p>
      </dgm:t>
    </dgm:pt>
    <dgm:pt modelId="{B5E08551-9019-47BD-9E9A-7E4304F8DDD6}" type="parTrans" cxnId="{0CFF3BA9-82C7-4B0B-8135-9284A744DB86}">
      <dgm:prSet/>
      <dgm:spPr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prst="convex"/>
        </a:sp3d>
      </dgm:spPr>
      <dgm:t>
        <a:bodyPr/>
        <a:lstStyle/>
        <a:p>
          <a:endParaRPr lang="ru-RU" b="0">
            <a:latin typeface="Decima Nova Pro" panose="02000506000000020004" pitchFamily="50" charset="0"/>
          </a:endParaRPr>
        </a:p>
      </dgm:t>
    </dgm:pt>
    <dgm:pt modelId="{BCAD7948-AA95-4CE3-8DD6-7ACEE0818959}" type="sibTrans" cxnId="{0CFF3BA9-82C7-4B0B-8135-9284A744DB86}">
      <dgm:prSet/>
      <dgm:spPr/>
      <dgm:t>
        <a:bodyPr/>
        <a:lstStyle/>
        <a:p>
          <a:endParaRPr lang="ru-RU" b="0">
            <a:latin typeface="Decima Nova Pro" panose="02000506000000020004" pitchFamily="50" charset="0"/>
          </a:endParaRPr>
        </a:p>
      </dgm:t>
    </dgm:pt>
    <dgm:pt modelId="{EA219F44-8ABC-40C1-93B0-6020D0959307}">
      <dgm:prSet phldrT="[Текст]"/>
      <dgm:spPr>
        <a:solidFill>
          <a:srgbClr val="042D5B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gm:spPr>
      <dgm:t>
        <a:bodyPr/>
        <a:lstStyle/>
        <a:p>
          <a:r>
            <a:rPr lang="ru-RU" b="0">
              <a:solidFill>
                <a:schemeClr val="bg1"/>
              </a:solidFill>
              <a:latin typeface="Decima Nova Pro" panose="02000506000000020004" pitchFamily="50" charset="0"/>
            </a:rPr>
            <a:t>Оценка альтернатив</a:t>
          </a:r>
        </a:p>
      </dgm:t>
    </dgm:pt>
    <dgm:pt modelId="{71BB604D-4463-425F-9343-8765B67BAB00}" type="parTrans" cxnId="{B9BB19E1-AB1B-47A4-8F2C-BC0CBA011EDC}">
      <dgm:prSet/>
      <dgm:spPr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prst="convex"/>
        </a:sp3d>
      </dgm:spPr>
      <dgm:t>
        <a:bodyPr/>
        <a:lstStyle/>
        <a:p>
          <a:endParaRPr lang="ru-RU" b="0">
            <a:latin typeface="Decima Nova Pro" panose="02000506000000020004" pitchFamily="50" charset="0"/>
          </a:endParaRPr>
        </a:p>
      </dgm:t>
    </dgm:pt>
    <dgm:pt modelId="{D1229E3B-C04F-4FCF-9D57-ADCE2F50F04B}" type="sibTrans" cxnId="{B9BB19E1-AB1B-47A4-8F2C-BC0CBA011EDC}">
      <dgm:prSet/>
      <dgm:spPr/>
      <dgm:t>
        <a:bodyPr/>
        <a:lstStyle/>
        <a:p>
          <a:endParaRPr lang="ru-RU" b="0">
            <a:latin typeface="Decima Nova Pro" panose="02000506000000020004" pitchFamily="50" charset="0"/>
          </a:endParaRPr>
        </a:p>
      </dgm:t>
    </dgm:pt>
    <dgm:pt modelId="{1CC216AB-056F-4AE1-95CB-50C6B9EC6C2A}">
      <dgm:prSet phldrT="[Текст]"/>
      <dgm:spPr>
        <a:solidFill>
          <a:srgbClr val="042D5B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gm:spPr>
      <dgm:t>
        <a:bodyPr/>
        <a:lstStyle/>
        <a:p>
          <a:r>
            <a:rPr lang="ru-RU" b="0">
              <a:solidFill>
                <a:schemeClr val="bg1"/>
              </a:solidFill>
              <a:latin typeface="Decima Nova Pro" panose="02000506000000020004" pitchFamily="50" charset="0"/>
            </a:rPr>
            <a:t>Контроль исполнения</a:t>
          </a:r>
        </a:p>
      </dgm:t>
    </dgm:pt>
    <dgm:pt modelId="{1A050363-4628-4EC9-A927-D5CD60BF7C5E}" type="parTrans" cxnId="{09EE7BBB-6103-4039-BC82-392FE2235AD0}">
      <dgm:prSet/>
      <dgm:spPr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prst="convex"/>
        </a:sp3d>
      </dgm:spPr>
      <dgm:t>
        <a:bodyPr/>
        <a:lstStyle/>
        <a:p>
          <a:endParaRPr lang="ru-RU" b="0">
            <a:latin typeface="Decima Nova Pro" panose="02000506000000020004" pitchFamily="50" charset="0"/>
          </a:endParaRPr>
        </a:p>
      </dgm:t>
    </dgm:pt>
    <dgm:pt modelId="{A1694F51-A351-4F16-AE53-8781A8C0BEB6}" type="sibTrans" cxnId="{09EE7BBB-6103-4039-BC82-392FE2235AD0}">
      <dgm:prSet/>
      <dgm:spPr/>
      <dgm:t>
        <a:bodyPr/>
        <a:lstStyle/>
        <a:p>
          <a:endParaRPr lang="ru-RU" b="0">
            <a:latin typeface="Decima Nova Pro" panose="02000506000000020004" pitchFamily="50" charset="0"/>
          </a:endParaRPr>
        </a:p>
      </dgm:t>
    </dgm:pt>
    <dgm:pt modelId="{8D7E5240-246C-4423-BF38-E662EFE205B0}">
      <dgm:prSet/>
      <dgm:spPr>
        <a:solidFill>
          <a:srgbClr val="042D5B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gm:spPr>
      <dgm:t>
        <a:bodyPr/>
        <a:lstStyle/>
        <a:p>
          <a:r>
            <a:rPr lang="ru-RU" b="0" dirty="0">
              <a:solidFill>
                <a:schemeClr val="bg1"/>
              </a:solidFill>
              <a:latin typeface="Decima Nova Pro" panose="02000506000000020004" pitchFamily="50" charset="0"/>
            </a:rPr>
            <a:t>Сопоставление данных</a:t>
          </a:r>
        </a:p>
      </dgm:t>
    </dgm:pt>
    <dgm:pt modelId="{8D126BCA-C627-40F1-A9F0-8858331D527F}" type="parTrans" cxnId="{C05ACAC9-C00D-4B4B-A72C-FE9851F3F7E9}">
      <dgm:prSet/>
      <dgm:spPr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prst="convex"/>
        </a:sp3d>
      </dgm:spPr>
      <dgm:t>
        <a:bodyPr/>
        <a:lstStyle/>
        <a:p>
          <a:endParaRPr lang="ru-RU" b="0">
            <a:latin typeface="Decima Nova Pro" panose="02000506000000020004" pitchFamily="50" charset="0"/>
          </a:endParaRPr>
        </a:p>
      </dgm:t>
    </dgm:pt>
    <dgm:pt modelId="{6DFF6542-FF21-4CCA-B1AF-B90C9D9C2EBD}" type="sibTrans" cxnId="{C05ACAC9-C00D-4B4B-A72C-FE9851F3F7E9}">
      <dgm:prSet/>
      <dgm:spPr/>
      <dgm:t>
        <a:bodyPr/>
        <a:lstStyle/>
        <a:p>
          <a:endParaRPr lang="ru-RU" b="0">
            <a:latin typeface="Decima Nova Pro" panose="02000506000000020004" pitchFamily="50" charset="0"/>
          </a:endParaRPr>
        </a:p>
      </dgm:t>
    </dgm:pt>
    <dgm:pt modelId="{3C433E29-9867-4585-989D-459D5C8C2583}" type="pres">
      <dgm:prSet presAssocID="{F04F5EF0-076C-487B-BE17-E841DB4E45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88FA08-E601-446D-84C0-5BA4F0A4F290}" type="pres">
      <dgm:prSet presAssocID="{C2A09945-AA79-4019-A3E8-CBE9E0FAC53F}" presName="centerShape" presStyleLbl="node0" presStyleIdx="0" presStyleCnt="1"/>
      <dgm:spPr/>
      <dgm:t>
        <a:bodyPr/>
        <a:lstStyle/>
        <a:p>
          <a:endParaRPr lang="ru-RU"/>
        </a:p>
      </dgm:t>
    </dgm:pt>
    <dgm:pt modelId="{E23F5713-E4F2-45FA-BA17-54C5C6E4D9A8}" type="pres">
      <dgm:prSet presAssocID="{D206DB66-6341-4599-A777-2B329F828F21}" presName="parTrans" presStyleLbl="sibTrans2D1" presStyleIdx="0" presStyleCnt="5"/>
      <dgm:spPr/>
      <dgm:t>
        <a:bodyPr/>
        <a:lstStyle/>
        <a:p>
          <a:endParaRPr lang="ru-RU"/>
        </a:p>
      </dgm:t>
    </dgm:pt>
    <dgm:pt modelId="{F29EFADD-370F-4B83-9D29-F072AC0246E7}" type="pres">
      <dgm:prSet presAssocID="{D206DB66-6341-4599-A777-2B329F828F2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DDD4391-C87D-413F-B1E9-AF77FE56273E}" type="pres">
      <dgm:prSet presAssocID="{1BD317DA-14DE-41C1-B173-0EDA4E20D1C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E6DA9-8D3D-48CC-8F93-1294EDD180E6}" type="pres">
      <dgm:prSet presAssocID="{B5E08551-9019-47BD-9E9A-7E4304F8DDD6}" presName="parTrans" presStyleLbl="sibTrans2D1" presStyleIdx="1" presStyleCnt="5"/>
      <dgm:spPr/>
      <dgm:t>
        <a:bodyPr/>
        <a:lstStyle/>
        <a:p>
          <a:endParaRPr lang="ru-RU"/>
        </a:p>
      </dgm:t>
    </dgm:pt>
    <dgm:pt modelId="{757766C9-E797-42CB-ADD9-AB490B90DAD9}" type="pres">
      <dgm:prSet presAssocID="{B5E08551-9019-47BD-9E9A-7E4304F8DDD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E4D0EFB-A843-4817-8A1E-FBB60424961B}" type="pres">
      <dgm:prSet presAssocID="{7A749A7E-871C-4493-984F-8352833B78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13B92-BE6E-46AC-9BD8-F17DEC760940}" type="pres">
      <dgm:prSet presAssocID="{71BB604D-4463-425F-9343-8765B67BAB0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7CFC1E01-18D8-461A-8CD9-E9E935BC9378}" type="pres">
      <dgm:prSet presAssocID="{71BB604D-4463-425F-9343-8765B67BAB0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E5125CA-963F-4DAF-BE95-965E67612C56}" type="pres">
      <dgm:prSet presAssocID="{EA219F44-8ABC-40C1-93B0-6020D095930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1726D-435D-42A3-A365-7E02317DEE7F}" type="pres">
      <dgm:prSet presAssocID="{1A050363-4628-4EC9-A927-D5CD60BF7C5E}" presName="parTrans" presStyleLbl="sibTrans2D1" presStyleIdx="3" presStyleCnt="5"/>
      <dgm:spPr/>
      <dgm:t>
        <a:bodyPr/>
        <a:lstStyle/>
        <a:p>
          <a:endParaRPr lang="ru-RU"/>
        </a:p>
      </dgm:t>
    </dgm:pt>
    <dgm:pt modelId="{D140315F-62B9-4EDB-A6B2-0B8D576BE1B8}" type="pres">
      <dgm:prSet presAssocID="{1A050363-4628-4EC9-A927-D5CD60BF7C5E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966BEE6-4991-4DF9-B7BF-05734336909E}" type="pres">
      <dgm:prSet presAssocID="{1CC216AB-056F-4AE1-95CB-50C6B9EC6C2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4CEAD-9A1A-4369-BB95-7E336E18A341}" type="pres">
      <dgm:prSet presAssocID="{8D126BCA-C627-40F1-A9F0-8858331D527F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FAF4413-5237-47D3-B899-B56B25271374}" type="pres">
      <dgm:prSet presAssocID="{8D126BCA-C627-40F1-A9F0-8858331D527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67114703-1664-479B-BF66-A40607D40233}" type="pres">
      <dgm:prSet presAssocID="{8D7E5240-246C-4423-BF38-E662EFE205B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13DB1D-6EC3-416F-8105-2CC2C51BB9B2}" srcId="{F04F5EF0-076C-487B-BE17-E841DB4E45A1}" destId="{C2A09945-AA79-4019-A3E8-CBE9E0FAC53F}" srcOrd="0" destOrd="0" parTransId="{245E2DC5-78C1-4AB9-B27F-2F796E2F4AA9}" sibTransId="{E72E2A58-8126-46C2-B33E-BD5D02BBC620}"/>
    <dgm:cxn modelId="{DDE11763-1136-4209-AD51-9D09EFF423FA}" type="presOf" srcId="{1A050363-4628-4EC9-A927-D5CD60BF7C5E}" destId="{D140315F-62B9-4EDB-A6B2-0B8D576BE1B8}" srcOrd="1" destOrd="0" presId="urn:microsoft.com/office/officeart/2005/8/layout/radial5"/>
    <dgm:cxn modelId="{39772FD2-CE86-48FF-862C-D7061E33147F}" type="presOf" srcId="{8D126BCA-C627-40F1-A9F0-8858331D527F}" destId="{AFAF4413-5237-47D3-B899-B56B25271374}" srcOrd="1" destOrd="0" presId="urn:microsoft.com/office/officeart/2005/8/layout/radial5"/>
    <dgm:cxn modelId="{0383C86D-D217-4D73-B7EF-FBE2914876A8}" type="presOf" srcId="{8D7E5240-246C-4423-BF38-E662EFE205B0}" destId="{67114703-1664-479B-BF66-A40607D40233}" srcOrd="0" destOrd="0" presId="urn:microsoft.com/office/officeart/2005/8/layout/radial5"/>
    <dgm:cxn modelId="{31DEE91E-B6D0-4376-BCFD-D5AD21964BD4}" type="presOf" srcId="{EA219F44-8ABC-40C1-93B0-6020D0959307}" destId="{FE5125CA-963F-4DAF-BE95-965E67612C56}" srcOrd="0" destOrd="0" presId="urn:microsoft.com/office/officeart/2005/8/layout/radial5"/>
    <dgm:cxn modelId="{0CFF3BA9-82C7-4B0B-8135-9284A744DB86}" srcId="{C2A09945-AA79-4019-A3E8-CBE9E0FAC53F}" destId="{7A749A7E-871C-4493-984F-8352833B7803}" srcOrd="1" destOrd="0" parTransId="{B5E08551-9019-47BD-9E9A-7E4304F8DDD6}" sibTransId="{BCAD7948-AA95-4CE3-8DD6-7ACEE0818959}"/>
    <dgm:cxn modelId="{4133CDB6-AE67-458F-A7B3-50E643D23CB0}" type="presOf" srcId="{B5E08551-9019-47BD-9E9A-7E4304F8DDD6}" destId="{757766C9-E797-42CB-ADD9-AB490B90DAD9}" srcOrd="1" destOrd="0" presId="urn:microsoft.com/office/officeart/2005/8/layout/radial5"/>
    <dgm:cxn modelId="{B06AE08D-E3F6-4D7C-9405-DB8A611A4D88}" type="presOf" srcId="{B5E08551-9019-47BD-9E9A-7E4304F8DDD6}" destId="{72FE6DA9-8D3D-48CC-8F93-1294EDD180E6}" srcOrd="0" destOrd="0" presId="urn:microsoft.com/office/officeart/2005/8/layout/radial5"/>
    <dgm:cxn modelId="{7BA79C4F-EFF6-4947-9808-03B616A276E6}" srcId="{C2A09945-AA79-4019-A3E8-CBE9E0FAC53F}" destId="{1BD317DA-14DE-41C1-B173-0EDA4E20D1CA}" srcOrd="0" destOrd="0" parTransId="{D206DB66-6341-4599-A777-2B329F828F21}" sibTransId="{832BD57D-85EB-4895-83D5-01456842F2DB}"/>
    <dgm:cxn modelId="{14E94498-9E48-4F50-9F73-44E50CFD2F8D}" type="presOf" srcId="{1BD317DA-14DE-41C1-B173-0EDA4E20D1CA}" destId="{4DDD4391-C87D-413F-B1E9-AF77FE56273E}" srcOrd="0" destOrd="0" presId="urn:microsoft.com/office/officeart/2005/8/layout/radial5"/>
    <dgm:cxn modelId="{BB956846-C06D-4849-BF92-07C0270159A6}" type="presOf" srcId="{71BB604D-4463-425F-9343-8765B67BAB00}" destId="{7CFC1E01-18D8-461A-8CD9-E9E935BC9378}" srcOrd="1" destOrd="0" presId="urn:microsoft.com/office/officeart/2005/8/layout/radial5"/>
    <dgm:cxn modelId="{3FAABA4F-B710-4CA2-8ACC-1BD9CD2A9999}" type="presOf" srcId="{1CC216AB-056F-4AE1-95CB-50C6B9EC6C2A}" destId="{3966BEE6-4991-4DF9-B7BF-05734336909E}" srcOrd="0" destOrd="0" presId="urn:microsoft.com/office/officeart/2005/8/layout/radial5"/>
    <dgm:cxn modelId="{AAECE546-6172-4B26-84FB-33F68FC1C6D7}" type="presOf" srcId="{D206DB66-6341-4599-A777-2B329F828F21}" destId="{F29EFADD-370F-4B83-9D29-F072AC0246E7}" srcOrd="1" destOrd="0" presId="urn:microsoft.com/office/officeart/2005/8/layout/radial5"/>
    <dgm:cxn modelId="{2E3DE8FE-F96A-43BA-8CEB-A52BDA461390}" type="presOf" srcId="{C2A09945-AA79-4019-A3E8-CBE9E0FAC53F}" destId="{2788FA08-E601-446D-84C0-5BA4F0A4F290}" srcOrd="0" destOrd="0" presId="urn:microsoft.com/office/officeart/2005/8/layout/radial5"/>
    <dgm:cxn modelId="{09EE7BBB-6103-4039-BC82-392FE2235AD0}" srcId="{C2A09945-AA79-4019-A3E8-CBE9E0FAC53F}" destId="{1CC216AB-056F-4AE1-95CB-50C6B9EC6C2A}" srcOrd="3" destOrd="0" parTransId="{1A050363-4628-4EC9-A927-D5CD60BF7C5E}" sibTransId="{A1694F51-A351-4F16-AE53-8781A8C0BEB6}"/>
    <dgm:cxn modelId="{C05ACAC9-C00D-4B4B-A72C-FE9851F3F7E9}" srcId="{C2A09945-AA79-4019-A3E8-CBE9E0FAC53F}" destId="{8D7E5240-246C-4423-BF38-E662EFE205B0}" srcOrd="4" destOrd="0" parTransId="{8D126BCA-C627-40F1-A9F0-8858331D527F}" sibTransId="{6DFF6542-FF21-4CCA-B1AF-B90C9D9C2EBD}"/>
    <dgm:cxn modelId="{2BA0B515-ECD0-4F54-9F6A-2F3F58716D02}" type="presOf" srcId="{8D126BCA-C627-40F1-A9F0-8858331D527F}" destId="{05F4CEAD-9A1A-4369-BB95-7E336E18A341}" srcOrd="0" destOrd="0" presId="urn:microsoft.com/office/officeart/2005/8/layout/radial5"/>
    <dgm:cxn modelId="{5A214F78-2FD4-46BF-A4AA-1139099CD45F}" type="presOf" srcId="{7A749A7E-871C-4493-984F-8352833B7803}" destId="{7E4D0EFB-A843-4817-8A1E-FBB60424961B}" srcOrd="0" destOrd="0" presId="urn:microsoft.com/office/officeart/2005/8/layout/radial5"/>
    <dgm:cxn modelId="{E648E422-4496-41B7-8C4A-0FBD862600A0}" type="presOf" srcId="{71BB604D-4463-425F-9343-8765B67BAB00}" destId="{D3613B92-BE6E-46AC-9BD8-F17DEC760940}" srcOrd="0" destOrd="0" presId="urn:microsoft.com/office/officeart/2005/8/layout/radial5"/>
    <dgm:cxn modelId="{7D964B9F-95D6-476D-B150-66E92DDFAA53}" type="presOf" srcId="{D206DB66-6341-4599-A777-2B329F828F21}" destId="{E23F5713-E4F2-45FA-BA17-54C5C6E4D9A8}" srcOrd="0" destOrd="0" presId="urn:microsoft.com/office/officeart/2005/8/layout/radial5"/>
    <dgm:cxn modelId="{E84C3368-70C2-48D3-BA68-2621B14EEDDB}" type="presOf" srcId="{F04F5EF0-076C-487B-BE17-E841DB4E45A1}" destId="{3C433E29-9867-4585-989D-459D5C8C2583}" srcOrd="0" destOrd="0" presId="urn:microsoft.com/office/officeart/2005/8/layout/radial5"/>
    <dgm:cxn modelId="{B9BB19E1-AB1B-47A4-8F2C-BC0CBA011EDC}" srcId="{C2A09945-AA79-4019-A3E8-CBE9E0FAC53F}" destId="{EA219F44-8ABC-40C1-93B0-6020D0959307}" srcOrd="2" destOrd="0" parTransId="{71BB604D-4463-425F-9343-8765B67BAB00}" sibTransId="{D1229E3B-C04F-4FCF-9D57-ADCE2F50F04B}"/>
    <dgm:cxn modelId="{C2B2E1AB-3F0B-4E51-AC56-40475A3656BA}" type="presOf" srcId="{1A050363-4628-4EC9-A927-D5CD60BF7C5E}" destId="{6C81726D-435D-42A3-A365-7E02317DEE7F}" srcOrd="0" destOrd="0" presId="urn:microsoft.com/office/officeart/2005/8/layout/radial5"/>
    <dgm:cxn modelId="{048999E5-7D42-4071-B275-7C1E71F916DA}" type="presParOf" srcId="{3C433E29-9867-4585-989D-459D5C8C2583}" destId="{2788FA08-E601-446D-84C0-5BA4F0A4F290}" srcOrd="0" destOrd="0" presId="urn:microsoft.com/office/officeart/2005/8/layout/radial5"/>
    <dgm:cxn modelId="{7068CE5A-6E51-4463-A98D-0EF49E75A7D6}" type="presParOf" srcId="{3C433E29-9867-4585-989D-459D5C8C2583}" destId="{E23F5713-E4F2-45FA-BA17-54C5C6E4D9A8}" srcOrd="1" destOrd="0" presId="urn:microsoft.com/office/officeart/2005/8/layout/radial5"/>
    <dgm:cxn modelId="{1E80A351-728D-4EB3-B4E8-228BEA619F29}" type="presParOf" srcId="{E23F5713-E4F2-45FA-BA17-54C5C6E4D9A8}" destId="{F29EFADD-370F-4B83-9D29-F072AC0246E7}" srcOrd="0" destOrd="0" presId="urn:microsoft.com/office/officeart/2005/8/layout/radial5"/>
    <dgm:cxn modelId="{51A51263-1BD4-4EFB-B0A5-200D7DD89A4A}" type="presParOf" srcId="{3C433E29-9867-4585-989D-459D5C8C2583}" destId="{4DDD4391-C87D-413F-B1E9-AF77FE56273E}" srcOrd="2" destOrd="0" presId="urn:microsoft.com/office/officeart/2005/8/layout/radial5"/>
    <dgm:cxn modelId="{FAE700E0-EA9B-4CB4-A8D9-43B73F1471AF}" type="presParOf" srcId="{3C433E29-9867-4585-989D-459D5C8C2583}" destId="{72FE6DA9-8D3D-48CC-8F93-1294EDD180E6}" srcOrd="3" destOrd="0" presId="urn:microsoft.com/office/officeart/2005/8/layout/radial5"/>
    <dgm:cxn modelId="{99950AF1-972C-42F2-BF2E-4120FFB9C923}" type="presParOf" srcId="{72FE6DA9-8D3D-48CC-8F93-1294EDD180E6}" destId="{757766C9-E797-42CB-ADD9-AB490B90DAD9}" srcOrd="0" destOrd="0" presId="urn:microsoft.com/office/officeart/2005/8/layout/radial5"/>
    <dgm:cxn modelId="{E56E2231-B3EC-4007-9684-F682888F9564}" type="presParOf" srcId="{3C433E29-9867-4585-989D-459D5C8C2583}" destId="{7E4D0EFB-A843-4817-8A1E-FBB60424961B}" srcOrd="4" destOrd="0" presId="urn:microsoft.com/office/officeart/2005/8/layout/radial5"/>
    <dgm:cxn modelId="{9D544ADB-5550-4586-8DD5-F340EF3E223F}" type="presParOf" srcId="{3C433E29-9867-4585-989D-459D5C8C2583}" destId="{D3613B92-BE6E-46AC-9BD8-F17DEC760940}" srcOrd="5" destOrd="0" presId="urn:microsoft.com/office/officeart/2005/8/layout/radial5"/>
    <dgm:cxn modelId="{F7FD5972-281C-4D35-B411-81D2BE58D7EC}" type="presParOf" srcId="{D3613B92-BE6E-46AC-9BD8-F17DEC760940}" destId="{7CFC1E01-18D8-461A-8CD9-E9E935BC9378}" srcOrd="0" destOrd="0" presId="urn:microsoft.com/office/officeart/2005/8/layout/radial5"/>
    <dgm:cxn modelId="{AD00A450-D39D-4D3A-B2EE-2872C8CD8B66}" type="presParOf" srcId="{3C433E29-9867-4585-989D-459D5C8C2583}" destId="{FE5125CA-963F-4DAF-BE95-965E67612C56}" srcOrd="6" destOrd="0" presId="urn:microsoft.com/office/officeart/2005/8/layout/radial5"/>
    <dgm:cxn modelId="{9032DA3C-E9AF-4158-A60F-6B03546C3DA1}" type="presParOf" srcId="{3C433E29-9867-4585-989D-459D5C8C2583}" destId="{6C81726D-435D-42A3-A365-7E02317DEE7F}" srcOrd="7" destOrd="0" presId="urn:microsoft.com/office/officeart/2005/8/layout/radial5"/>
    <dgm:cxn modelId="{6D1D7FE0-E4D9-4B1B-A3A9-46EC8E8D9001}" type="presParOf" srcId="{6C81726D-435D-42A3-A365-7E02317DEE7F}" destId="{D140315F-62B9-4EDB-A6B2-0B8D576BE1B8}" srcOrd="0" destOrd="0" presId="urn:microsoft.com/office/officeart/2005/8/layout/radial5"/>
    <dgm:cxn modelId="{A2A78E64-63DE-487B-8E4F-F7FBC3F37508}" type="presParOf" srcId="{3C433E29-9867-4585-989D-459D5C8C2583}" destId="{3966BEE6-4991-4DF9-B7BF-05734336909E}" srcOrd="8" destOrd="0" presId="urn:microsoft.com/office/officeart/2005/8/layout/radial5"/>
    <dgm:cxn modelId="{AC88E935-A84B-4D7C-8DFD-7642B7DCA20F}" type="presParOf" srcId="{3C433E29-9867-4585-989D-459D5C8C2583}" destId="{05F4CEAD-9A1A-4369-BB95-7E336E18A341}" srcOrd="9" destOrd="0" presId="urn:microsoft.com/office/officeart/2005/8/layout/radial5"/>
    <dgm:cxn modelId="{260A721D-15E1-4556-89B7-6A5BD42820FA}" type="presParOf" srcId="{05F4CEAD-9A1A-4369-BB95-7E336E18A341}" destId="{AFAF4413-5237-47D3-B899-B56B25271374}" srcOrd="0" destOrd="0" presId="urn:microsoft.com/office/officeart/2005/8/layout/radial5"/>
    <dgm:cxn modelId="{6E23EDE1-B9EA-4042-BC8C-682B68BB35C5}" type="presParOf" srcId="{3C433E29-9867-4585-989D-459D5C8C2583}" destId="{67114703-1664-479B-BF66-A40607D40233}" srcOrd="1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D934B8-9300-4603-AE35-AFAE6905256B}">
      <dsp:nvSpPr>
        <dsp:cNvPr id="0" name=""/>
        <dsp:cNvSpPr/>
      </dsp:nvSpPr>
      <dsp:spPr>
        <a:xfrm>
          <a:off x="2244582" y="1900891"/>
          <a:ext cx="967863" cy="9678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АИСОГД</a:t>
          </a:r>
        </a:p>
      </dsp:txBody>
      <dsp:txXfrm>
        <a:off x="2244582" y="1900891"/>
        <a:ext cx="967863" cy="967863"/>
      </dsp:txXfrm>
    </dsp:sp>
    <dsp:sp modelId="{5CCE356D-56E5-4C24-876C-5BEF9F5455A8}">
      <dsp:nvSpPr>
        <dsp:cNvPr id="0" name=""/>
        <dsp:cNvSpPr/>
      </dsp:nvSpPr>
      <dsp:spPr>
        <a:xfrm rot="16215082">
          <a:off x="2548685" y="1445044"/>
          <a:ext cx="366848" cy="2403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>
            <a:solidFill>
              <a:schemeClr val="bg1"/>
            </a:solidFill>
          </a:endParaRPr>
        </a:p>
      </dsp:txBody>
      <dsp:txXfrm rot="16215082">
        <a:off x="2548685" y="1445044"/>
        <a:ext cx="366848" cy="240308"/>
      </dsp:txXfrm>
    </dsp:sp>
    <dsp:sp modelId="{0DB8E999-1DF3-4056-BE0E-0E4BB441BCB6}">
      <dsp:nvSpPr>
        <dsp:cNvPr id="0" name=""/>
        <dsp:cNvSpPr/>
      </dsp:nvSpPr>
      <dsp:spPr>
        <a:xfrm>
          <a:off x="2136682" y="9499"/>
          <a:ext cx="1199243" cy="11992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chemeClr val="bg1"/>
              </a:solidFill>
            </a:rPr>
            <a:t>ЖКХ</a:t>
          </a:r>
        </a:p>
      </dsp:txBody>
      <dsp:txXfrm>
        <a:off x="2136682" y="9499"/>
        <a:ext cx="1199243" cy="1199243"/>
      </dsp:txXfrm>
    </dsp:sp>
    <dsp:sp modelId="{9D75D17D-B887-407C-9DBF-0B59CFD48FE4}">
      <dsp:nvSpPr>
        <dsp:cNvPr id="0" name=""/>
        <dsp:cNvSpPr/>
      </dsp:nvSpPr>
      <dsp:spPr>
        <a:xfrm rot="18982223">
          <a:off x="3140204" y="1691923"/>
          <a:ext cx="378257" cy="2403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>
            <a:solidFill>
              <a:schemeClr val="bg1"/>
            </a:solidFill>
          </a:endParaRPr>
        </a:p>
      </dsp:txBody>
      <dsp:txXfrm rot="18982223">
        <a:off x="3140204" y="1691923"/>
        <a:ext cx="378257" cy="240308"/>
      </dsp:txXfrm>
    </dsp:sp>
    <dsp:sp modelId="{B6D9EF27-66E9-46CE-BD72-A91AF20E173A}">
      <dsp:nvSpPr>
        <dsp:cNvPr id="0" name=""/>
        <dsp:cNvSpPr/>
      </dsp:nvSpPr>
      <dsp:spPr>
        <a:xfrm>
          <a:off x="3429767" y="545112"/>
          <a:ext cx="1199243" cy="11992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chemeClr val="bg1"/>
              </a:solidFill>
            </a:rPr>
            <a:t>Энергетика</a:t>
          </a:r>
        </a:p>
      </dsp:txBody>
      <dsp:txXfrm>
        <a:off x="3429767" y="545112"/>
        <a:ext cx="1199243" cy="1199243"/>
      </dsp:txXfrm>
    </dsp:sp>
    <dsp:sp modelId="{98C2B192-66C6-49CC-8FF5-AE648A638B38}">
      <dsp:nvSpPr>
        <dsp:cNvPr id="0" name=""/>
        <dsp:cNvSpPr/>
      </dsp:nvSpPr>
      <dsp:spPr>
        <a:xfrm rot="99176">
          <a:off x="3377905" y="2289172"/>
          <a:ext cx="399460" cy="2403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>
            <a:solidFill>
              <a:schemeClr val="bg1"/>
            </a:solidFill>
          </a:endParaRPr>
        </a:p>
      </dsp:txBody>
      <dsp:txXfrm rot="99176">
        <a:off x="3377905" y="2289172"/>
        <a:ext cx="399460" cy="240308"/>
      </dsp:txXfrm>
    </dsp:sp>
    <dsp:sp modelId="{2CDDCEA2-EA8C-449A-8778-1B5F5E86040B}">
      <dsp:nvSpPr>
        <dsp:cNvPr id="0" name=""/>
        <dsp:cNvSpPr/>
      </dsp:nvSpPr>
      <dsp:spPr>
        <a:xfrm>
          <a:off x="3965380" y="1838197"/>
          <a:ext cx="1199243" cy="11992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chemeClr val="bg1"/>
              </a:solidFill>
            </a:rPr>
            <a:t>Теплоснабжение</a:t>
          </a:r>
        </a:p>
      </dsp:txBody>
      <dsp:txXfrm>
        <a:off x="3965380" y="1838197"/>
        <a:ext cx="1199243" cy="1199243"/>
      </dsp:txXfrm>
    </dsp:sp>
    <dsp:sp modelId="{697A3918-662F-4823-9C9A-9E1717AA9C2E}">
      <dsp:nvSpPr>
        <dsp:cNvPr id="0" name=""/>
        <dsp:cNvSpPr/>
      </dsp:nvSpPr>
      <dsp:spPr>
        <a:xfrm rot="2758705">
          <a:off x="3121608" y="2887610"/>
          <a:ext cx="417851" cy="2403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>
            <a:solidFill>
              <a:schemeClr val="bg1"/>
            </a:solidFill>
          </a:endParaRPr>
        </a:p>
      </dsp:txBody>
      <dsp:txXfrm rot="2758705">
        <a:off x="3121608" y="2887610"/>
        <a:ext cx="417851" cy="240308"/>
      </dsp:txXfrm>
    </dsp:sp>
    <dsp:sp modelId="{CFEC53EB-7009-4870-A42F-CB0153EA3C78}">
      <dsp:nvSpPr>
        <dsp:cNvPr id="0" name=""/>
        <dsp:cNvSpPr/>
      </dsp:nvSpPr>
      <dsp:spPr>
        <a:xfrm>
          <a:off x="3429767" y="3131282"/>
          <a:ext cx="1199243" cy="11992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chemeClr val="bg1"/>
              </a:solidFill>
            </a:rPr>
            <a:t>НАЛОГИ</a:t>
          </a:r>
        </a:p>
      </dsp:txBody>
      <dsp:txXfrm>
        <a:off x="3429767" y="3131282"/>
        <a:ext cx="1199243" cy="1199243"/>
      </dsp:txXfrm>
    </dsp:sp>
    <dsp:sp modelId="{C865A755-8760-48B4-AFE7-E8C32C7E5AB3}">
      <dsp:nvSpPr>
        <dsp:cNvPr id="0" name=""/>
        <dsp:cNvSpPr/>
      </dsp:nvSpPr>
      <dsp:spPr>
        <a:xfrm rot="5385768">
          <a:off x="2520608" y="3135699"/>
          <a:ext cx="423022" cy="2403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>
            <a:solidFill>
              <a:schemeClr val="bg1"/>
            </a:solidFill>
          </a:endParaRPr>
        </a:p>
      </dsp:txBody>
      <dsp:txXfrm rot="5385768">
        <a:off x="2520608" y="3135699"/>
        <a:ext cx="423022" cy="240308"/>
      </dsp:txXfrm>
    </dsp:sp>
    <dsp:sp modelId="{A9FD1152-D2E9-4665-9799-2AA30C4351A8}">
      <dsp:nvSpPr>
        <dsp:cNvPr id="0" name=""/>
        <dsp:cNvSpPr/>
      </dsp:nvSpPr>
      <dsp:spPr>
        <a:xfrm>
          <a:off x="2136682" y="3666895"/>
          <a:ext cx="1199243" cy="11992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chemeClr val="bg1"/>
              </a:solidFill>
            </a:rPr>
            <a:t>Дорожное хозяйство</a:t>
          </a:r>
        </a:p>
      </dsp:txBody>
      <dsp:txXfrm>
        <a:off x="2136682" y="3666895"/>
        <a:ext cx="1199243" cy="1199243"/>
      </dsp:txXfrm>
    </dsp:sp>
    <dsp:sp modelId="{0D98D17B-2DB9-4C89-BF7E-43BB7071BFFF}">
      <dsp:nvSpPr>
        <dsp:cNvPr id="0" name=""/>
        <dsp:cNvSpPr/>
      </dsp:nvSpPr>
      <dsp:spPr>
        <a:xfrm rot="8020601">
          <a:off x="1927803" y="2887436"/>
          <a:ext cx="412131" cy="2403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>
            <a:solidFill>
              <a:schemeClr val="bg1"/>
            </a:solidFill>
          </a:endParaRPr>
        </a:p>
      </dsp:txBody>
      <dsp:txXfrm rot="8020601">
        <a:off x="1927803" y="2887436"/>
        <a:ext cx="412131" cy="240308"/>
      </dsp:txXfrm>
    </dsp:sp>
    <dsp:sp modelId="{D3835F6A-A3EA-4823-8683-43A1AAB87059}">
      <dsp:nvSpPr>
        <dsp:cNvPr id="0" name=""/>
        <dsp:cNvSpPr/>
      </dsp:nvSpPr>
      <dsp:spPr>
        <a:xfrm>
          <a:off x="843597" y="3131282"/>
          <a:ext cx="1199243" cy="11992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chemeClr val="bg1"/>
              </a:solidFill>
            </a:rPr>
            <a:t>Водоснабжение</a:t>
          </a:r>
        </a:p>
      </dsp:txBody>
      <dsp:txXfrm>
        <a:off x="843597" y="3131282"/>
        <a:ext cx="1199243" cy="1199243"/>
      </dsp:txXfrm>
    </dsp:sp>
    <dsp:sp modelId="{C54BFEFA-C3F9-471A-8997-7C1708023543}">
      <dsp:nvSpPr>
        <dsp:cNvPr id="0" name=""/>
        <dsp:cNvSpPr/>
      </dsp:nvSpPr>
      <dsp:spPr>
        <a:xfrm rot="10699976">
          <a:off x="1691344" y="2289162"/>
          <a:ext cx="391206" cy="2403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>
            <a:solidFill>
              <a:schemeClr val="bg1"/>
            </a:solidFill>
          </a:endParaRPr>
        </a:p>
      </dsp:txBody>
      <dsp:txXfrm rot="10699976">
        <a:off x="1691344" y="2289162"/>
        <a:ext cx="391206" cy="240308"/>
      </dsp:txXfrm>
    </dsp:sp>
    <dsp:sp modelId="{7DB8E679-3366-4294-A1AD-9B294AD1287B}">
      <dsp:nvSpPr>
        <dsp:cNvPr id="0" name=""/>
        <dsp:cNvSpPr/>
      </dsp:nvSpPr>
      <dsp:spPr>
        <a:xfrm>
          <a:off x="307984" y="1838197"/>
          <a:ext cx="1199243" cy="11992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solidFill>
                <a:schemeClr val="bg1"/>
              </a:solidFill>
            </a:rPr>
            <a:t>Газоснабжение</a:t>
          </a:r>
        </a:p>
      </dsp:txBody>
      <dsp:txXfrm>
        <a:off x="307984" y="1838197"/>
        <a:ext cx="1199243" cy="1199243"/>
      </dsp:txXfrm>
    </dsp:sp>
    <dsp:sp modelId="{4B78B80B-ABE2-4190-8A54-A71A1D7093A8}">
      <dsp:nvSpPr>
        <dsp:cNvPr id="0" name=""/>
        <dsp:cNvSpPr/>
      </dsp:nvSpPr>
      <dsp:spPr>
        <a:xfrm rot="13438469">
          <a:off x="1948928" y="1692104"/>
          <a:ext cx="372297" cy="24030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>
            <a:solidFill>
              <a:schemeClr val="bg1"/>
            </a:solidFill>
          </a:endParaRPr>
        </a:p>
      </dsp:txBody>
      <dsp:txXfrm rot="13438469">
        <a:off x="1948928" y="1692104"/>
        <a:ext cx="372297" cy="240308"/>
      </dsp:txXfrm>
    </dsp:sp>
    <dsp:sp modelId="{D216C67D-A529-4F3E-9F1C-A3063C007C25}">
      <dsp:nvSpPr>
        <dsp:cNvPr id="0" name=""/>
        <dsp:cNvSpPr/>
      </dsp:nvSpPr>
      <dsp:spPr>
        <a:xfrm>
          <a:off x="843597" y="545112"/>
          <a:ext cx="1199243" cy="11992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err="1">
              <a:solidFill>
                <a:schemeClr val="bg1"/>
              </a:solidFill>
            </a:rPr>
            <a:t>Роспотребнадзор</a:t>
          </a:r>
          <a:endParaRPr lang="ru-RU" sz="800" b="1" kern="1200" dirty="0">
            <a:solidFill>
              <a:schemeClr val="bg1"/>
            </a:solidFill>
          </a:endParaRPr>
        </a:p>
      </dsp:txBody>
      <dsp:txXfrm>
        <a:off x="843597" y="545112"/>
        <a:ext cx="1199243" cy="11992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DF3A33-64BE-41A2-858B-655F6403622B}">
      <dsp:nvSpPr>
        <dsp:cNvPr id="0" name=""/>
        <dsp:cNvSpPr/>
      </dsp:nvSpPr>
      <dsp:spPr>
        <a:xfrm>
          <a:off x="1547" y="1494"/>
          <a:ext cx="3165257" cy="1177601"/>
        </a:xfrm>
        <a:prstGeom prst="roundRect">
          <a:avLst>
            <a:gd name="adj" fmla="val 10000"/>
          </a:avLst>
        </a:prstGeom>
        <a:noFill/>
        <a:ln w="12700">
          <a:solidFill>
            <a:srgbClr val="042D5B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chemeClr val="tx1"/>
              </a:solidFill>
              <a:effectLst/>
              <a:latin typeface="Decima Nova Pro" panose="02000506000000020004" pitchFamily="50" charset="0"/>
            </a:rPr>
            <a:t>Мгновенная визуализация принимаемых решений в земельно-имущественной сфере, градостроительных решений и решений по развитию транспортной , инженерной и социальной инфраструктуры</a:t>
          </a:r>
        </a:p>
      </dsp:txBody>
      <dsp:txXfrm>
        <a:off x="1547" y="1494"/>
        <a:ext cx="3165257" cy="1177601"/>
      </dsp:txXfrm>
    </dsp:sp>
    <dsp:sp modelId="{D2EA9068-25E7-4ADD-B3A9-67C6AB6D3538}">
      <dsp:nvSpPr>
        <dsp:cNvPr id="0" name=""/>
        <dsp:cNvSpPr/>
      </dsp:nvSpPr>
      <dsp:spPr>
        <a:xfrm>
          <a:off x="1547" y="1222240"/>
          <a:ext cx="3165257" cy="1177601"/>
        </a:xfrm>
        <a:prstGeom prst="roundRect">
          <a:avLst>
            <a:gd name="adj" fmla="val 10000"/>
          </a:avLst>
        </a:prstGeom>
        <a:noFill/>
        <a:ln w="12700">
          <a:solidFill>
            <a:srgbClr val="042D5B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chemeClr val="tx1"/>
              </a:solidFill>
              <a:effectLst/>
              <a:latin typeface="Decima Nova Pro" panose="02000506000000020004" pitchFamily="50" charset="0"/>
            </a:rPr>
            <a:t>Возможность комбинирования картографических материалов, аудио-, видео- и электронных документов, их привязки к пространственным объектам</a:t>
          </a:r>
        </a:p>
      </dsp:txBody>
      <dsp:txXfrm>
        <a:off x="1547" y="1222240"/>
        <a:ext cx="3165257" cy="1177601"/>
      </dsp:txXfrm>
    </dsp:sp>
    <dsp:sp modelId="{EBAEDB52-168D-4129-8BD0-EB948FC475D2}">
      <dsp:nvSpPr>
        <dsp:cNvPr id="0" name=""/>
        <dsp:cNvSpPr/>
      </dsp:nvSpPr>
      <dsp:spPr>
        <a:xfrm>
          <a:off x="1547" y="2442986"/>
          <a:ext cx="3165257" cy="1177601"/>
        </a:xfrm>
        <a:prstGeom prst="roundRect">
          <a:avLst>
            <a:gd name="adj" fmla="val 10000"/>
          </a:avLst>
        </a:prstGeom>
        <a:noFill/>
        <a:ln w="12700">
          <a:solidFill>
            <a:srgbClr val="042D5B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chemeClr val="tx1"/>
              </a:solidFill>
              <a:effectLst/>
              <a:latin typeface="Decima Nova Pro" panose="02000506000000020004" pitchFamily="50" charset="0"/>
            </a:rPr>
            <a:t>Обеспечение сопоставления данных федеральных информационных систем , градостроительной документации и фактической обстановки</a:t>
          </a:r>
        </a:p>
      </dsp:txBody>
      <dsp:txXfrm>
        <a:off x="1547" y="2442986"/>
        <a:ext cx="3165257" cy="1177601"/>
      </dsp:txXfrm>
    </dsp:sp>
    <dsp:sp modelId="{DB4DD012-F2C2-4ADE-85DB-67E1A4EC7EE1}">
      <dsp:nvSpPr>
        <dsp:cNvPr id="0" name=""/>
        <dsp:cNvSpPr/>
      </dsp:nvSpPr>
      <dsp:spPr>
        <a:xfrm>
          <a:off x="1547" y="3663732"/>
          <a:ext cx="3165257" cy="1177601"/>
        </a:xfrm>
        <a:prstGeom prst="roundRect">
          <a:avLst>
            <a:gd name="adj" fmla="val 10000"/>
          </a:avLst>
        </a:prstGeom>
        <a:noFill/>
        <a:ln w="12700">
          <a:solidFill>
            <a:srgbClr val="042D5B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>
              <a:solidFill>
                <a:schemeClr val="tx1"/>
              </a:solidFill>
              <a:effectLst/>
              <a:latin typeface="Decima Nova Pro" panose="02000506000000020004" pitchFamily="50" charset="0"/>
            </a:rPr>
            <a:t>Интуитивно понятное управление данными, формирование аналитических отчетов, ведение документооборота, включение карт в отчеты, контроль за исполнением поручений</a:t>
          </a:r>
        </a:p>
      </dsp:txBody>
      <dsp:txXfrm>
        <a:off x="1547" y="3663732"/>
        <a:ext cx="3165257" cy="11776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88FA08-E601-446D-84C0-5BA4F0A4F290}">
      <dsp:nvSpPr>
        <dsp:cNvPr id="0" name=""/>
        <dsp:cNvSpPr/>
      </dsp:nvSpPr>
      <dsp:spPr>
        <a:xfrm>
          <a:off x="2096481" y="1995044"/>
          <a:ext cx="1207636" cy="1207636"/>
        </a:xfrm>
        <a:prstGeom prst="ellipse">
          <a:avLst/>
        </a:prstGeom>
        <a:solidFill>
          <a:srgbClr val="042D5B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>
              <a:solidFill>
                <a:schemeClr val="bg1"/>
              </a:solidFill>
              <a:latin typeface="Decima Nova Pro" panose="02000506000000020004" pitchFamily="50" charset="0"/>
            </a:rPr>
            <a:t>АИСОГД</a:t>
          </a:r>
        </a:p>
      </dsp:txBody>
      <dsp:txXfrm>
        <a:off x="2096481" y="1995044"/>
        <a:ext cx="1207636" cy="1207636"/>
      </dsp:txXfrm>
    </dsp:sp>
    <dsp:sp modelId="{E23F5713-E4F2-45FA-BA17-54C5C6E4D9A8}">
      <dsp:nvSpPr>
        <dsp:cNvPr id="0" name=""/>
        <dsp:cNvSpPr/>
      </dsp:nvSpPr>
      <dsp:spPr>
        <a:xfrm rot="16200000">
          <a:off x="2571068" y="1611711"/>
          <a:ext cx="258462" cy="293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prst="convex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Decima Nova Pro" panose="02000506000000020004" pitchFamily="50" charset="0"/>
          </a:endParaRPr>
        </a:p>
      </dsp:txBody>
      <dsp:txXfrm rot="16200000">
        <a:off x="2571068" y="1611711"/>
        <a:ext cx="258462" cy="293631"/>
      </dsp:txXfrm>
    </dsp:sp>
    <dsp:sp modelId="{4DDD4391-C87D-413F-B1E9-AF77FE56273E}">
      <dsp:nvSpPr>
        <dsp:cNvPr id="0" name=""/>
        <dsp:cNvSpPr/>
      </dsp:nvSpPr>
      <dsp:spPr>
        <a:xfrm>
          <a:off x="1950244" y="7268"/>
          <a:ext cx="1500110" cy="1500110"/>
        </a:xfrm>
        <a:prstGeom prst="ellipse">
          <a:avLst/>
        </a:prstGeom>
        <a:solidFill>
          <a:srgbClr val="042D5B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solidFill>
                <a:schemeClr val="bg1"/>
              </a:solidFill>
              <a:latin typeface="Decima Nova Pro" panose="02000506000000020004" pitchFamily="50" charset="0"/>
            </a:rPr>
            <a:t>Анализ обстановки </a:t>
          </a:r>
        </a:p>
      </dsp:txBody>
      <dsp:txXfrm>
        <a:off x="1950244" y="7268"/>
        <a:ext cx="1500110" cy="1500110"/>
      </dsp:txXfrm>
    </dsp:sp>
    <dsp:sp modelId="{72FE6DA9-8D3D-48CC-8F93-1294EDD180E6}">
      <dsp:nvSpPr>
        <dsp:cNvPr id="0" name=""/>
        <dsp:cNvSpPr/>
      </dsp:nvSpPr>
      <dsp:spPr>
        <a:xfrm rot="20520000">
          <a:off x="3370275" y="2192369"/>
          <a:ext cx="258462" cy="293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prst="convex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Decima Nova Pro" panose="02000506000000020004" pitchFamily="50" charset="0"/>
          </a:endParaRPr>
        </a:p>
      </dsp:txBody>
      <dsp:txXfrm rot="20520000">
        <a:off x="3370275" y="2192369"/>
        <a:ext cx="258462" cy="293631"/>
      </dsp:txXfrm>
    </dsp:sp>
    <dsp:sp modelId="{7E4D0EFB-A843-4817-8A1E-FBB60424961B}">
      <dsp:nvSpPr>
        <dsp:cNvPr id="0" name=""/>
        <dsp:cNvSpPr/>
      </dsp:nvSpPr>
      <dsp:spPr>
        <a:xfrm>
          <a:off x="3701652" y="1279740"/>
          <a:ext cx="1500110" cy="1500110"/>
        </a:xfrm>
        <a:prstGeom prst="ellipse">
          <a:avLst/>
        </a:prstGeom>
        <a:solidFill>
          <a:srgbClr val="042D5B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>
              <a:solidFill>
                <a:schemeClr val="bg1"/>
              </a:solidFill>
              <a:latin typeface="Decima Nova Pro" panose="02000506000000020004" pitchFamily="50" charset="0"/>
            </a:rPr>
            <a:t>Принятие решений</a:t>
          </a:r>
        </a:p>
      </dsp:txBody>
      <dsp:txXfrm>
        <a:off x="3701652" y="1279740"/>
        <a:ext cx="1500110" cy="1500110"/>
      </dsp:txXfrm>
    </dsp:sp>
    <dsp:sp modelId="{D3613B92-BE6E-46AC-9BD8-F17DEC760940}">
      <dsp:nvSpPr>
        <dsp:cNvPr id="0" name=""/>
        <dsp:cNvSpPr/>
      </dsp:nvSpPr>
      <dsp:spPr>
        <a:xfrm rot="3240000">
          <a:off x="3065005" y="3131893"/>
          <a:ext cx="258462" cy="293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prst="convex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Decima Nova Pro" panose="02000506000000020004" pitchFamily="50" charset="0"/>
          </a:endParaRPr>
        </a:p>
      </dsp:txBody>
      <dsp:txXfrm rot="3240000">
        <a:off x="3065005" y="3131893"/>
        <a:ext cx="258462" cy="293631"/>
      </dsp:txXfrm>
    </dsp:sp>
    <dsp:sp modelId="{FE5125CA-963F-4DAF-BE95-965E67612C56}">
      <dsp:nvSpPr>
        <dsp:cNvPr id="0" name=""/>
        <dsp:cNvSpPr/>
      </dsp:nvSpPr>
      <dsp:spPr>
        <a:xfrm>
          <a:off x="3032674" y="3338643"/>
          <a:ext cx="1500110" cy="1500110"/>
        </a:xfrm>
        <a:prstGeom prst="ellipse">
          <a:avLst/>
        </a:prstGeom>
        <a:solidFill>
          <a:srgbClr val="042D5B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>
              <a:solidFill>
                <a:schemeClr val="bg1"/>
              </a:solidFill>
              <a:latin typeface="Decima Nova Pro" panose="02000506000000020004" pitchFamily="50" charset="0"/>
            </a:rPr>
            <a:t>Оценка альтернатив</a:t>
          </a:r>
        </a:p>
      </dsp:txBody>
      <dsp:txXfrm>
        <a:off x="3032674" y="3338643"/>
        <a:ext cx="1500110" cy="1500110"/>
      </dsp:txXfrm>
    </dsp:sp>
    <dsp:sp modelId="{6C81726D-435D-42A3-A365-7E02317DEE7F}">
      <dsp:nvSpPr>
        <dsp:cNvPr id="0" name=""/>
        <dsp:cNvSpPr/>
      </dsp:nvSpPr>
      <dsp:spPr>
        <a:xfrm rot="7560000">
          <a:off x="2077131" y="3131893"/>
          <a:ext cx="258462" cy="293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prst="convex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Decima Nova Pro" panose="02000506000000020004" pitchFamily="50" charset="0"/>
          </a:endParaRPr>
        </a:p>
      </dsp:txBody>
      <dsp:txXfrm rot="7560000">
        <a:off x="2077131" y="3131893"/>
        <a:ext cx="258462" cy="293631"/>
      </dsp:txXfrm>
    </dsp:sp>
    <dsp:sp modelId="{3966BEE6-4991-4DF9-B7BF-05734336909E}">
      <dsp:nvSpPr>
        <dsp:cNvPr id="0" name=""/>
        <dsp:cNvSpPr/>
      </dsp:nvSpPr>
      <dsp:spPr>
        <a:xfrm>
          <a:off x="867815" y="3338643"/>
          <a:ext cx="1500110" cy="1500110"/>
        </a:xfrm>
        <a:prstGeom prst="ellipse">
          <a:avLst/>
        </a:prstGeom>
        <a:solidFill>
          <a:srgbClr val="042D5B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>
              <a:solidFill>
                <a:schemeClr val="bg1"/>
              </a:solidFill>
              <a:latin typeface="Decima Nova Pro" panose="02000506000000020004" pitchFamily="50" charset="0"/>
            </a:rPr>
            <a:t>Контроль исполнения</a:t>
          </a:r>
        </a:p>
      </dsp:txBody>
      <dsp:txXfrm>
        <a:off x="867815" y="3338643"/>
        <a:ext cx="1500110" cy="1500110"/>
      </dsp:txXfrm>
    </dsp:sp>
    <dsp:sp modelId="{05F4CEAD-9A1A-4369-BB95-7E336E18A341}">
      <dsp:nvSpPr>
        <dsp:cNvPr id="0" name=""/>
        <dsp:cNvSpPr/>
      </dsp:nvSpPr>
      <dsp:spPr>
        <a:xfrm rot="11880000">
          <a:off x="1771861" y="2192369"/>
          <a:ext cx="258462" cy="293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prst="convex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latin typeface="Decima Nova Pro" panose="02000506000000020004" pitchFamily="50" charset="0"/>
          </a:endParaRPr>
        </a:p>
      </dsp:txBody>
      <dsp:txXfrm rot="11880000">
        <a:off x="1771861" y="2192369"/>
        <a:ext cx="258462" cy="293631"/>
      </dsp:txXfrm>
    </dsp:sp>
    <dsp:sp modelId="{67114703-1664-479B-BF66-A40607D40233}">
      <dsp:nvSpPr>
        <dsp:cNvPr id="0" name=""/>
        <dsp:cNvSpPr/>
      </dsp:nvSpPr>
      <dsp:spPr>
        <a:xfrm>
          <a:off x="198837" y="1279740"/>
          <a:ext cx="1500110" cy="1500110"/>
        </a:xfrm>
        <a:prstGeom prst="ellipse">
          <a:avLst/>
        </a:prstGeom>
        <a:solidFill>
          <a:srgbClr val="042D5B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convex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solidFill>
                <a:schemeClr val="bg1"/>
              </a:solidFill>
              <a:latin typeface="Decima Nova Pro" panose="02000506000000020004" pitchFamily="50" charset="0"/>
            </a:rPr>
            <a:t>Сопоставление данных</a:t>
          </a:r>
        </a:p>
      </dsp:txBody>
      <dsp:txXfrm>
        <a:off x="198837" y="1279740"/>
        <a:ext cx="1500110" cy="1500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112A8-043C-48B3-A0CF-9D3FFE3A9F51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A2282-89E3-4DD3-9515-3540C23EC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72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8952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306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448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380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567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292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773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49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951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385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68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Справочники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классификаторы: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 централизованных (заполнены и закрыты для пользователей)</a:t>
            </a:r>
            <a:r>
              <a:rPr lang="ru-RU" dirty="0"/>
              <a:t/>
            </a:r>
            <a:br>
              <a:rPr lang="ru-RU" dirty="0"/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 пользователи заполняют сами, из которых около 40 - из главного меню, около 40 по мере необходимости, так как доступны только из форм свойств объектов.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421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412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716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41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Получение данных из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Росреестра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загрузки является зоной ответственности внедряющего органа.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Объем загружаемых данных определен приложением 1 к Требованиям на ТТПО ИСОГД Минстроя России.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295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Получение данных из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Росреестра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загрузки является зоной ответственности внедряющего органа.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Объем загружаемых данных определен приложением 1 к Требованиям на ТТПО ИСОГД Минстроя России.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295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ФИАС: 11 справочников и 4 классификатора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01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767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183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12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2282-89E3-4DD3-9515-3540C23EC22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36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67DD-3021-4F28-9D31-593853C1D184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FBF1-DCCF-4245-82F1-70A8F2054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62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67DD-3021-4F28-9D31-593853C1D184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FBF1-DCCF-4245-82F1-70A8F2054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31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67DD-3021-4F28-9D31-593853C1D184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FBF1-DCCF-4245-82F1-70A8F2054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11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67DD-3021-4F28-9D31-593853C1D184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FBF1-DCCF-4245-82F1-70A8F2054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21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67DD-3021-4F28-9D31-593853C1D184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FBF1-DCCF-4245-82F1-70A8F2054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54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67DD-3021-4F28-9D31-593853C1D184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FBF1-DCCF-4245-82F1-70A8F2054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36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67DD-3021-4F28-9D31-593853C1D184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FBF1-DCCF-4245-82F1-70A8F2054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12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67DD-3021-4F28-9D31-593853C1D184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FBF1-DCCF-4245-82F1-70A8F2054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25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67DD-3021-4F28-9D31-593853C1D184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FBF1-DCCF-4245-82F1-70A8F2054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738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67DD-3021-4F28-9D31-593853C1D184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FBF1-DCCF-4245-82F1-70A8F2054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4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67DD-3021-4F28-9D31-593853C1D184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FBF1-DCCF-4245-82F1-70A8F2054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76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F67DD-3021-4F28-9D31-593853C1D184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1FBF1-DCCF-4245-82F1-70A8F2054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00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2.png"/><Relationship Id="rId10" Type="http://schemas.openxmlformats.org/officeDocument/2006/relationships/image" Target="../media/image51.png"/><Relationship Id="rId4" Type="http://schemas.openxmlformats.org/officeDocument/2006/relationships/image" Target="../media/image1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4.pn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6485" y="476672"/>
            <a:ext cx="6131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Федеральное государственное бюджетное учреждение </a:t>
            </a:r>
          </a:p>
          <a:p>
            <a:pPr algn="ctr"/>
            <a:r>
              <a:rPr lang="ru-RU" sz="10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«Центральный научно-исследовательский и проектный институт </a:t>
            </a:r>
          </a:p>
          <a:p>
            <a:pPr algn="ctr"/>
            <a:r>
              <a:rPr lang="ru-RU" sz="10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Министерства строительства и жилищно-коммунального </a:t>
            </a:r>
          </a:p>
          <a:p>
            <a:pPr algn="ctr"/>
            <a:r>
              <a:rPr lang="ru-RU" sz="10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хозяйства Российской Федерации»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582" y="1661499"/>
            <a:ext cx="8216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Типовое тиражируемое программное обеспечение ведения информационной системы обеспечения градостроительной деятельности, разработанное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Минстроем России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(ТТПО ИСОГД Минстроя России)</a:t>
            </a:r>
            <a:endParaRPr lang="ru-RU" sz="2800" dirty="0">
              <a:solidFill>
                <a:srgbClr val="0024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165304"/>
            <a:ext cx="9150896" cy="69269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5960" y="6309320"/>
            <a:ext cx="5382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119331, Москва, проспект Вернадского, д. 29; ОГРН 1027700245825; ИНН/КПП 7736115684/773601001 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Тел.: +7 (499) 951-95-21; E-</a:t>
            </a:r>
            <a:r>
              <a:rPr lang="ru-RU" sz="800" dirty="0" err="1">
                <a:solidFill>
                  <a:schemeClr val="bg1"/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mail</a:t>
            </a:r>
            <a:r>
              <a:rPr lang="ru-RU" sz="800" dirty="0">
                <a:solidFill>
                  <a:schemeClr val="bg1"/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: info@cniipminstroy.ru; Сайт: www.cniipminstroy.ru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Яна\Работа\Племя\Тех.Диз\Фир. стиль ЦНИИП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" y="5313477"/>
            <a:ext cx="914400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92081" y="4727468"/>
            <a:ext cx="388257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Реализация распоряжений</a:t>
            </a:r>
          </a:p>
          <a:p>
            <a:pPr algn="just"/>
            <a:r>
              <a:rPr lang="ru-RU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Правительства Российской Федерации</a:t>
            </a:r>
          </a:p>
          <a:p>
            <a:pPr algn="just"/>
            <a:r>
              <a:rPr lang="ru-RU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от 29.07.2013 № 1336-р и от 31.01.2017 № 147-р</a:t>
            </a:r>
          </a:p>
        </p:txBody>
      </p:sp>
    </p:spTree>
    <p:extLst>
      <p:ext uri="{BB962C8B-B14F-4D97-AF65-F5344CB8AC3E}">
        <p14:creationId xmlns:p14="http://schemas.microsoft.com/office/powerpoint/2010/main" xmlns="" val="412168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297016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540" y="5515087"/>
            <a:ext cx="26495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solidFill>
                  <a:schemeClr val="tx2"/>
                </a:solidFill>
                <a:latin typeface="Book Antiqua" panose="02040602050305030304" pitchFamily="18" charset="0"/>
              </a:rPr>
              <a:t>Осуществляется загрузка ПЗЗ, ДПТ и иных выявленных документов (перевод архива в цифровой вид).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50840" y="1674847"/>
            <a:ext cx="5544616" cy="4248472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081126" y="3506711"/>
            <a:ext cx="5934075" cy="2730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319792" y="15603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2. Внедрение ТТПО ИСОГД Минстроя России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2.3. Первичная загрузка сведений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2.3.5. Загрузка существующих сведений в области градостроительной деятельности (приказ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Минрегиона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России от 30.08.2007 № 86)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9669" y="2078340"/>
            <a:ext cx="568863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7482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693112"/>
            <a:ext cx="23085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Настройка технологического процесса, реализующего административный регламент органа архитектуры, а также шаблонов выходных форм документов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488058" y="1736233"/>
            <a:ext cx="6207398" cy="43985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19792" y="15603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2. Внедрение ТТПО ИСОГД Минстроя России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2.3. Первичная загрузка сведений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2.3.6. Настройка административных регламентов осуществления государственных/муниципальных функций</a:t>
            </a:r>
          </a:p>
        </p:txBody>
      </p:sp>
    </p:spTree>
    <p:extLst>
      <p:ext uri="{BB962C8B-B14F-4D97-AF65-F5344CB8AC3E}">
        <p14:creationId xmlns:p14="http://schemas.microsoft.com/office/powerpoint/2010/main" xmlns="" val="625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7" y="2422068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582" y="1510960"/>
            <a:ext cx="5760640" cy="470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86544" y="1485964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4517" y="6649137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00473" y="19586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3. Осуществление ТТПО ИСОГД Минстроя России стандартных функций ИСОГД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3.1. Регистрация документов и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журналирование</a:t>
            </a:r>
            <a:endParaRPr lang="ru-RU" sz="20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7" y="562235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4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124770" y="4240962"/>
            <a:ext cx="4551214" cy="2028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Рисунок 12"/>
          <p:cNvPicPr/>
          <p:nvPr/>
        </p:nvPicPr>
        <p:blipFill>
          <a:blip r:embed="rId8" cstate="print"/>
          <a:srcRect b="5104"/>
          <a:stretch>
            <a:fillRect/>
          </a:stretch>
        </p:blipFill>
        <p:spPr bwMode="auto">
          <a:xfrm>
            <a:off x="2761381" y="1559153"/>
            <a:ext cx="5934075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6311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297016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07096" y="163602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3. Осуществление ТТПО ИСОГД Минстроя России стандартных функций ИСОГД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3.2. Ведение разделов ИСОГД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175" y="632281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4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518654"/>
            <a:ext cx="5328592" cy="39704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582" y="1682516"/>
            <a:ext cx="5472608" cy="406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2442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297016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17277" y="156448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3. Осуществление ТТПО ИСОГД Минстроя России стандартных функций ИСОГД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3.3. Ведение реестра инженерных изысканий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175" y="590921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4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512" y="1670244"/>
            <a:ext cx="5328592" cy="4300155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12840" y="2459294"/>
            <a:ext cx="5563616" cy="41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234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265654" y="79784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3. Осуществление ТТПО ИСОГД Минстроя России стандартных функций ИСОГД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3.4. Создание дополнительных разделов ИСОГД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175" y="590921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4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87624" y="1736232"/>
            <a:ext cx="6984776" cy="4691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9684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771" y="309055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17277" y="156448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Дополнительные функции ТТПО ИСОГД Минстроя России (ТЗ)</a:t>
            </a:r>
          </a:p>
          <a:p>
            <a:pPr algn="just"/>
            <a:r>
              <a:rPr lang="ru-RU" sz="1800" b="1" dirty="0">
                <a:solidFill>
                  <a:srgbClr val="002060"/>
                </a:solidFill>
                <a:latin typeface="Book Antiqua" panose="02040602050305030304" pitchFamily="18" charset="0"/>
              </a:rPr>
              <a:t>4.1. Открытость и </a:t>
            </a:r>
            <a:r>
              <a:rPr lang="ru-RU" sz="18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импортозамещение</a:t>
            </a:r>
            <a:endParaRPr lang="ru-RU" sz="16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175" y="590921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4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67" y="1739331"/>
            <a:ext cx="41663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АИСОГД</a:t>
            </a:r>
            <a:r>
              <a:rPr lang="ru-RU" sz="1600" dirty="0">
                <a:solidFill>
                  <a:srgbClr val="0070C0"/>
                </a:solidFill>
                <a:latin typeface="Book Antiqua" panose="02040602050305030304" pitchFamily="18" charset="0"/>
              </a:rPr>
              <a:t>, являясь юридически значимым источником сведений об объектах недвижимости, расположенных на территории </a:t>
            </a:r>
            <a:r>
              <a:rPr lang="ru-RU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позволяет обеспечить информационный обмен не только межведомственный, но и с отраслевыми организациями, влияющими на инвестиционную привлекательность территории.</a:t>
            </a:r>
          </a:p>
          <a:p>
            <a:pPr indent="447675" algn="just"/>
            <a:r>
              <a:rPr lang="ru-RU" sz="1600" dirty="0">
                <a:solidFill>
                  <a:srgbClr val="0070C0"/>
                </a:solidFill>
                <a:latin typeface="Book Antiqua" panose="02040602050305030304" pitchFamily="18" charset="0"/>
              </a:rPr>
              <a:t>В соответствии с </a:t>
            </a:r>
            <a:r>
              <a:rPr lang="ru-RU" sz="1600" dirty="0">
                <a:solidFill>
                  <a:srgbClr val="0070C0"/>
                </a:solidFill>
                <a:latin typeface="Book Antiqua" panose="02040602050305030304" pitchFamily="18" charset="0"/>
                <a:cs typeface="Arial" pitchFamily="34" charset="0"/>
              </a:rPr>
              <a:t>Методическими рекомендациями по организации мероприятий, направленных на обеспечение сбалансированности местных бюджетов, доведенными письмом Минфина России от 15.12.2006 </a:t>
            </a:r>
            <a:r>
              <a:rPr lang="en-US" sz="1600" dirty="0">
                <a:solidFill>
                  <a:srgbClr val="0070C0"/>
                </a:solidFill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Book Antiqua" panose="02040602050305030304" pitchFamily="18" charset="0"/>
                <a:cs typeface="Arial" pitchFamily="34" charset="0"/>
              </a:rPr>
              <a:t>№ 06-04-08/01-161, </a:t>
            </a:r>
            <a:r>
              <a:rPr lang="ru-RU" sz="1600" b="1" dirty="0">
                <a:solidFill>
                  <a:srgbClr val="C00000"/>
                </a:solidFill>
                <a:latin typeface="Book Antiqua" panose="02040602050305030304" pitchFamily="18" charset="0"/>
                <a:cs typeface="Arial" pitchFamily="34" charset="0"/>
              </a:rPr>
              <a:t>АИСОГД – инструмент повышения собираемости имущественных налогов</a:t>
            </a:r>
            <a:r>
              <a:rPr lang="ru-RU" sz="1600" b="1" dirty="0">
                <a:solidFill>
                  <a:srgbClr val="0070C0"/>
                </a:solidFill>
                <a:latin typeface="Book Antiqua" panose="02040602050305030304" pitchFamily="18" charset="0"/>
                <a:cs typeface="Arial" pitchFamily="34" charset="0"/>
              </a:rPr>
              <a:t>.</a:t>
            </a:r>
          </a:p>
          <a:p>
            <a:pPr algn="just"/>
            <a:endParaRPr lang="ru-RU" sz="1600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4185952158"/>
              </p:ext>
            </p:extLst>
          </p:nvPr>
        </p:nvGraphicFramePr>
        <p:xfrm>
          <a:off x="3491880" y="1649706"/>
          <a:ext cx="5472608" cy="4875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397188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19755" y="1486115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62502" y="96937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4. Дополнительные функции ТТПО ИСОГД Минстроя России (ТЗ)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4.1. Открытость и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импортозамещение</a:t>
            </a:r>
            <a:endParaRPr lang="ru-RU" sz="1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229675" y="1616805"/>
            <a:ext cx="5150638" cy="1211988"/>
            <a:chOff x="1334273" y="47804"/>
            <a:chExt cx="6498993" cy="164010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334273" y="47804"/>
              <a:ext cx="6498993" cy="1074023"/>
              <a:chOff x="2212605" y="144695"/>
              <a:chExt cx="6498993" cy="1074023"/>
            </a:xfrm>
          </p:grpSpPr>
          <p:pic>
            <p:nvPicPr>
              <p:cNvPr id="17" name="Picture 6" descr="http://www.gislounge.com/wp-content/uploads/2014/08/Esri-Logo-267x300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2605" y="144695"/>
                <a:ext cx="919849" cy="1033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http://www.logotypes101.com/free_vector_logo_png/44811/D05E5A9D71C00FD7104835224D2B3B8E/MapInf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5221" y="268104"/>
                <a:ext cx="907979" cy="9079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 descr="http://www.machinetomachinemagazine.com/wp-content/uploads/2015/08/AUTODESK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5341" y="210606"/>
                <a:ext cx="1008112" cy="1008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4" descr="https://internetnewsforyoublog.files.wordpress.com/2015/05/bentley-logo.gi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477" y="268105"/>
                <a:ext cx="950613" cy="9506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://www.qgis.org/ru/_static/images/trademark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9741" y="175419"/>
                <a:ext cx="2081857" cy="8889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Группа 12"/>
            <p:cNvGrpSpPr/>
            <p:nvPr/>
          </p:nvGrpSpPr>
          <p:grpSpPr>
            <a:xfrm rot="10800000">
              <a:off x="2314874" y="977374"/>
              <a:ext cx="4513961" cy="710532"/>
              <a:chOff x="2215612" y="4765833"/>
              <a:chExt cx="4513961" cy="710532"/>
            </a:xfrm>
          </p:grpSpPr>
          <p:sp>
            <p:nvSpPr>
              <p:cNvPr id="14" name="Стрелка вниз 13"/>
              <p:cNvSpPr/>
              <p:nvPr/>
            </p:nvSpPr>
            <p:spPr>
              <a:xfrm rot="8030223">
                <a:off x="2337036" y="4666719"/>
                <a:ext cx="467683" cy="71053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трелка вниз 14"/>
              <p:cNvSpPr/>
              <p:nvPr/>
            </p:nvSpPr>
            <p:spPr>
              <a:xfrm rot="10800000">
                <a:off x="4481453" y="4771711"/>
                <a:ext cx="467683" cy="37722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трелка вниз 15"/>
              <p:cNvSpPr/>
              <p:nvPr/>
            </p:nvSpPr>
            <p:spPr>
              <a:xfrm rot="13345514">
                <a:off x="6261890" y="4765833"/>
                <a:ext cx="467683" cy="71053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2" name="Стрелка вниз 21"/>
          <p:cNvSpPr/>
          <p:nvPr/>
        </p:nvSpPr>
        <p:spPr>
          <a:xfrm rot="16200000">
            <a:off x="1773238" y="1764252"/>
            <a:ext cx="467683" cy="3772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70685" y="1647529"/>
            <a:ext cx="1420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Используемые ГИС инструменты</a:t>
            </a:r>
          </a:p>
        </p:txBody>
      </p:sp>
      <p:sp>
        <p:nvSpPr>
          <p:cNvPr id="24" name="Овал 23"/>
          <p:cNvSpPr/>
          <p:nvPr/>
        </p:nvSpPr>
        <p:spPr>
          <a:xfrm>
            <a:off x="3407204" y="5365415"/>
            <a:ext cx="987645" cy="791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32761" y="2854453"/>
            <a:ext cx="4172951" cy="24835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15300" y="4616668"/>
            <a:ext cx="5207872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Серверная СУБД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PostGreSQL+PostGIS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32761" y="3576918"/>
            <a:ext cx="4172951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200" b="1" dirty="0">
                <a:solidFill>
                  <a:srgbClr val="FED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Единое хранилище исходных пространственных данных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582" y="3923485"/>
            <a:ext cx="1053827" cy="84966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685" y="2645088"/>
            <a:ext cx="1199038" cy="966746"/>
          </a:xfrm>
          <a:prstGeom prst="rect">
            <a:avLst/>
          </a:prstGeom>
        </p:spPr>
      </p:pic>
      <p:sp>
        <p:nvSpPr>
          <p:cNvPr id="32" name="Стрелка вправо 31"/>
          <p:cNvSpPr/>
          <p:nvPr/>
        </p:nvSpPr>
        <p:spPr>
          <a:xfrm>
            <a:off x="1917834" y="3220939"/>
            <a:ext cx="664275" cy="483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29902" y="4498808"/>
            <a:ext cx="664276" cy="54868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37558" y="2860611"/>
            <a:ext cx="400110" cy="267765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1400" dirty="0"/>
              <a:t>Пользовательские приложения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508" y="3607665"/>
            <a:ext cx="136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СЭД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588" y="4724330"/>
            <a:ext cx="153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Иные системы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44295" y="2514738"/>
            <a:ext cx="2267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70C0"/>
                </a:solidFill>
                <a:latin typeface="Book Antiqua" panose="02040602050305030304" pitchFamily="18" charset="0"/>
              </a:rPr>
              <a:t>ТТПО ИСОГД Минстроя России позволяет не только использовать ранее приобретенные </a:t>
            </a:r>
            <a:r>
              <a:rPr lang="ru-RU" sz="16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проприетарные</a:t>
            </a:r>
            <a:r>
              <a:rPr lang="ru-RU" sz="1600" dirty="0">
                <a:solidFill>
                  <a:srgbClr val="0070C0"/>
                </a:solidFill>
                <a:latin typeface="Book Antiqua" panose="02040602050305030304" pitchFamily="18" charset="0"/>
              </a:rPr>
              <a:t> продукты, но обеспечить плавный переход на бесплатное СПО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143" y="5365415"/>
            <a:ext cx="8146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Book Antiqua" panose="02040602050305030304" pitchFamily="18" charset="0"/>
              </a:rPr>
              <a:t>1. При создании ТТПО ИСОГД Минстроя России использованы исключительно бесплатно распространяемые компоненты СПО.</a:t>
            </a:r>
          </a:p>
          <a:p>
            <a:pPr algn="just"/>
            <a:r>
              <a:rPr lang="ru-RU" b="1" dirty="0">
                <a:solidFill>
                  <a:schemeClr val="tx2"/>
                </a:solidFill>
                <a:latin typeface="Book Antiqua" panose="02040602050305030304" pitchFamily="18" charset="0"/>
              </a:rPr>
              <a:t>2. Система предоставляет возможность ее интеграции с существующими в органах власти СЭД и иными системами.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963495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3" cstate="print"/>
          <a:srcRect l="9998" t="8376" r="26969" b="10186"/>
          <a:stretch>
            <a:fillRect/>
          </a:stretch>
        </p:blipFill>
        <p:spPr>
          <a:xfrm>
            <a:off x="467544" y="1736233"/>
            <a:ext cx="4098706" cy="406285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297016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00473" y="42462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4. Дополнительные функции ТТПО ИСОГД Минстроя России (ТЗ)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4.2. Встроенная СЭД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5750" y="591656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Book Antiqua" panose="02040602050305030304" pitchFamily="18" charset="0"/>
              </a:rPr>
              <a:t>Обеспечение контроля нормативных сроков прохождения запросов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203848" y="2462235"/>
            <a:ext cx="5625822" cy="3343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66250" y="1660582"/>
            <a:ext cx="4129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70C0"/>
                </a:solidFill>
                <a:latin typeface="Book Antiqua" panose="02040602050305030304" pitchFamily="18" charset="0"/>
              </a:rPr>
              <a:t>При отсутствии у органа власти собственной СЭД, обеспечивается автоматизация его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952192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297016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07096" y="187387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4. Дополнительные функции ТТПО ИСОГД Минстроя России (ТЗ)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4.3. Формирование разрешений на строительство и ввод в эксплуатацию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584" y="5661249"/>
            <a:ext cx="870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solidFill>
                  <a:schemeClr val="tx2"/>
                </a:solidFill>
                <a:latin typeface="Book Antiqua" panose="02040602050305030304" pitchFamily="18" charset="0"/>
              </a:rPr>
              <a:t>Формирование документа в системе обеспечивает исключение создания параллельных ресурсов, сквозную нумерацию, минимизацию трудозатрат деятельности по формированию ИСОГД, возможность использования шаблонов и сопоставления данных уже имеющихся в системе при подготовке документа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379680" cy="4032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Рисунок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1"/>
            <a:ext cx="3966207" cy="4032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Рисунок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7844" y="2122618"/>
            <a:ext cx="3168352" cy="24482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28029" y="3223888"/>
            <a:ext cx="3384376" cy="245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382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1" y="292494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349121" y="-40571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Реализованные требования к ТТПО ИСОГД Минстроя России</a:t>
            </a: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1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.1.</a:t>
            </a:r>
            <a:r>
              <a:rPr lang="ru-RU" sz="18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Протокол Аппарата Правительства Российской Федерации от 19.01.2017</a:t>
            </a:r>
            <a:b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№ ДК-П9-15пр</a:t>
            </a:r>
            <a:endParaRPr lang="ru-RU" sz="1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051" y="1737839"/>
            <a:ext cx="841389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sz="1700" dirty="0">
                <a:solidFill>
                  <a:schemeClr val="tx2"/>
                </a:solidFill>
              </a:rPr>
              <a:t>2.1.1. возможность размещения видов информации, предусмотренных частями 4 и 5  статьи 56 Градостроительного кодекса Российской Федерации, а также соответствия установленным требованиям и технологиям и программным лингвистическим, правовым и организационным средствам обеспечения автоматизированных ИСОГД;</a:t>
            </a:r>
          </a:p>
          <a:p>
            <a:pPr indent="442913" algn="just"/>
            <a:r>
              <a:rPr lang="ru-RU" sz="1700" dirty="0">
                <a:solidFill>
                  <a:schemeClr val="tx2"/>
                </a:solidFill>
              </a:rPr>
              <a:t>2.1.2. функциональных возможностей обмена информацией с использованием единой СМЭВ для взаимодействия  с иными государственными информационными системами, прежде всего ФГИС ТП, ЕГРН, ФППД, ЕЭКО;</a:t>
            </a:r>
          </a:p>
          <a:p>
            <a:pPr indent="442913" algn="just"/>
            <a:r>
              <a:rPr lang="ru-RU" sz="1700" dirty="0">
                <a:solidFill>
                  <a:schemeClr val="tx2"/>
                </a:solidFill>
              </a:rPr>
              <a:t>2.1.3. возможности организации эксплуатации ИСОГД в режиме выполнения функций оператора ИСОГД ОМСУ и (или) централизовано органом исполнительной власти субъекта Российской Федерации с выполнением ОМСУ функций по внесению информации в ИСОГД (в части полномочий ОМСУ) и предоставлению информации из ИСОГД;</a:t>
            </a:r>
          </a:p>
          <a:p>
            <a:pPr indent="442913" algn="just"/>
            <a:r>
              <a:rPr lang="ru-RU" sz="1700" dirty="0">
                <a:solidFill>
                  <a:schemeClr val="tx2"/>
                </a:solidFill>
              </a:rPr>
              <a:t>2.1.4. эксплуатационных характеристик (качества), прежде всего работоспособности системы при штатных, предельных, критических значениях параметров нагрузки (объёмах информации), средств и методов восстановления работоспособности системы после отказов;</a:t>
            </a:r>
          </a:p>
          <a:p>
            <a:pPr indent="442913" algn="just"/>
            <a:r>
              <a:rPr lang="ru-RU" sz="1700" dirty="0">
                <a:solidFill>
                  <a:schemeClr val="tx2"/>
                </a:solidFill>
              </a:rPr>
              <a:t>2.1.5. качества диалоговых сервисов;</a:t>
            </a:r>
          </a:p>
        </p:txBody>
      </p:sp>
    </p:spTree>
    <p:extLst>
      <p:ext uri="{BB962C8B-B14F-4D97-AF65-F5344CB8AC3E}">
        <p14:creationId xmlns:p14="http://schemas.microsoft.com/office/powerpoint/2010/main" xmlns="" val="2829131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297016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322417" y="43772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4. Дополнительные функции ТТПО ИСОГД Минстроя России (ТЗ)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4.4. Формирование ГПЗУ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175" y="590921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4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FBF1-DCCF-4245-82F1-70A8F205451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1628800"/>
            <a:ext cx="8136904" cy="457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399086" cy="44993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8844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297016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17277" y="156448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4. Дополнительные функции ТТПО ИСОГД Минстроя России (ТЗ)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4.5. Ведение адресного плана и адресного реестра (выгрузка в ФИАС)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175" y="590921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4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915816" y="1628800"/>
            <a:ext cx="5975985" cy="3340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986396"/>
            <a:ext cx="4320480" cy="446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139952" y="4432605"/>
            <a:ext cx="4752528" cy="2164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9164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297016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17277" y="156448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4. Дополнительные функции ТТПО ИСОГД Минстроя России (ТЗ)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4.6. Формирование отчетных форм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175" y="590921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4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81342" y="1620033"/>
            <a:ext cx="5595114" cy="3150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9107" y="2696747"/>
            <a:ext cx="5978781" cy="33663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67" y="6146140"/>
            <a:ext cx="910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Book Antiqua" panose="02040602050305030304" pitchFamily="18" charset="0"/>
              </a:rPr>
              <a:t>Система позволяет как настроить шаблоны стандартизованных форм, так и используя встроенный дизайнер отчетов самостоятельно настроить необходимые формы отчетов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756972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297016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12057" y="505804"/>
            <a:ext cx="6261248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5. Дополнительные услуги ФГБУ «ЦНИИП Минстроя России»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175" y="590921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4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0587" y="1690492"/>
            <a:ext cx="2259911" cy="1169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Создание и сопровождение АИСОГД на основе </a:t>
            </a:r>
            <a:r>
              <a:rPr lang="ru-RU" sz="1400" b="1" dirty="0">
                <a:solidFill>
                  <a:srgbClr val="FFFF00"/>
                </a:solidFill>
                <a:latin typeface="Book Antiqua" panose="02040602050305030304" pitchFamily="18" charset="0"/>
              </a:rPr>
              <a:t>Дата-центра.</a:t>
            </a:r>
          </a:p>
          <a:p>
            <a:pPr algn="just"/>
            <a:endParaRPr lang="ru-RU" sz="1400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911" y="1693926"/>
            <a:ext cx="2276546" cy="1169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Колл</a:t>
            </a:r>
            <a:r>
              <a:rPr lang="ru-RU" sz="1400" b="1" dirty="0">
                <a:solidFill>
                  <a:srgbClr val="FFFF00"/>
                </a:solidFill>
                <a:latin typeface="Book Antiqua" panose="02040602050305030304" pitchFamily="18" charset="0"/>
              </a:rPr>
              <a:t>-центр</a:t>
            </a:r>
            <a:r>
              <a:rPr lang="ru-RU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 по вопросам внедрения и сопровождения ТТПО ИСОГД Минстроя России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5876" y="1626829"/>
            <a:ext cx="1995535" cy="13260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9477" y="1617215"/>
            <a:ext cx="2542436" cy="13227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1869" y="4551296"/>
            <a:ext cx="2284588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Разработка проектов нормативных актов, обеспечивающих создание и функционирование АИСОГД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5876" y="2910332"/>
            <a:ext cx="4347683" cy="16303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0492" y="2932447"/>
            <a:ext cx="2295965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Инвентаризация архивов </a:t>
            </a:r>
            <a:r>
              <a:rPr lang="ru-RU" sz="1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 соответствии с приказом </a:t>
            </a:r>
            <a:r>
              <a:rPr lang="ru-RU" sz="1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Минрегиона</a:t>
            </a:r>
            <a:r>
              <a:rPr lang="ru-RU" sz="1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России от 30.08.2007 № 86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Оцифровка архивов</a:t>
            </a:r>
            <a:r>
              <a:rPr lang="ru-RU" sz="1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4534" y="2907970"/>
            <a:ext cx="2295965" cy="16435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Создание отраслевых подсистем АИСОГД</a:t>
            </a:r>
          </a:p>
          <a:p>
            <a:pPr algn="just">
              <a:lnSpc>
                <a:spcPct val="120000"/>
              </a:lnSpc>
            </a:pPr>
            <a:r>
              <a:rPr lang="ru-RU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Интеграция с порталом государственных услуг</a:t>
            </a:r>
          </a:p>
          <a:p>
            <a:pPr algn="just">
              <a:lnSpc>
                <a:spcPct val="120000"/>
              </a:lnSpc>
            </a:pPr>
            <a:r>
              <a:rPr lang="ru-RU" sz="1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Создание веб-портала АИСОГД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5876" y="4540713"/>
            <a:ext cx="1943210" cy="1395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98505" y="4532886"/>
            <a:ext cx="2413408" cy="140340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6802978" y="4542091"/>
            <a:ext cx="2284588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Book Antiqua" panose="02040602050305030304" pitchFamily="18" charset="0"/>
              </a:rPr>
              <a:t>Аудит и разработка проектов документов территориального планирования и планировки территории </a:t>
            </a:r>
          </a:p>
        </p:txBody>
      </p:sp>
    </p:spTree>
    <p:extLst>
      <p:ext uri="{BB962C8B-B14F-4D97-AF65-F5344CB8AC3E}">
        <p14:creationId xmlns:p14="http://schemas.microsoft.com/office/powerpoint/2010/main" xmlns="" val="195844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86544" y="1556792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297016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17277" y="156448"/>
            <a:ext cx="6251067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6. АИСОГД – инструмент развития территории и инвестиционного капитала территории</a:t>
            </a:r>
            <a:endParaRPr lang="ru-RU" sz="20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175" y="590921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4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2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88401300"/>
              </p:ext>
            </p:extLst>
          </p:nvPr>
        </p:nvGraphicFramePr>
        <p:xfrm>
          <a:off x="251521" y="1682516"/>
          <a:ext cx="3168352" cy="4842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98232490"/>
              </p:ext>
            </p:extLst>
          </p:nvPr>
        </p:nvGraphicFramePr>
        <p:xfrm>
          <a:off x="3563888" y="1679321"/>
          <a:ext cx="5400600" cy="4846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xmlns="" val="866224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297016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175" y="590921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4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Picture 2" descr="http://www.muslimpress.ru/wp-content/uploads/2013/06/bd12d7ff0ccd612673dd1a6988158bc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18251"/>
            <a:ext cx="4320480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87727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Готовы ответить на вопросы!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167834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70991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1" y="292494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089" y="1530673"/>
            <a:ext cx="8413898" cy="462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sz="155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155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155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5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в составе ТТПО импортных программных средств и </a:t>
            </a:r>
            <a:r>
              <a:rPr lang="ru-RU" sz="1550" dirty="0">
                <a:solidFill>
                  <a:schemeClr val="tx2"/>
                </a:solidFill>
              </a:rPr>
              <a:t>использование в качестве единого хранилища пространственных и описательных данных свободно распространяемой СУБД </a:t>
            </a:r>
            <a:r>
              <a:rPr lang="en-US" sz="1550" dirty="0" err="1">
                <a:solidFill>
                  <a:schemeClr val="tx2"/>
                </a:solidFill>
              </a:rPr>
              <a:t>PostGreSQL</a:t>
            </a:r>
            <a:r>
              <a:rPr lang="en-US" sz="1550" dirty="0">
                <a:solidFill>
                  <a:schemeClr val="tx2"/>
                </a:solidFill>
              </a:rPr>
              <a:t> </a:t>
            </a:r>
            <a:r>
              <a:rPr lang="ru-RU" sz="1550" dirty="0">
                <a:solidFill>
                  <a:schemeClr val="tx2"/>
                </a:solidFill>
              </a:rPr>
              <a:t>с расширением </a:t>
            </a:r>
            <a:r>
              <a:rPr lang="en-US" sz="1550" dirty="0" err="1">
                <a:solidFill>
                  <a:schemeClr val="tx2"/>
                </a:solidFill>
              </a:rPr>
              <a:t>PostGIS</a:t>
            </a:r>
            <a:r>
              <a:rPr lang="ru-RU" sz="1550" dirty="0">
                <a:solidFill>
                  <a:schemeClr val="tx2"/>
                </a:solidFill>
              </a:rPr>
              <a:t>;</a:t>
            </a:r>
          </a:p>
          <a:p>
            <a:pPr indent="442913" algn="just"/>
            <a:r>
              <a:rPr lang="ru-RU" sz="155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Стандартизация (унификация) и открытость технологии:</a:t>
            </a:r>
            <a:r>
              <a:rPr lang="ru-RU" sz="1550" dirty="0">
                <a:solidFill>
                  <a:schemeClr val="tx2"/>
                </a:solidFill>
              </a:rPr>
              <a:t> хранение и администрирование всех данных средствами СУБД, что исключает зависимость развития и внедрения ТТПО от единственного разработчика;</a:t>
            </a:r>
          </a:p>
          <a:p>
            <a:pPr indent="442913" algn="just"/>
            <a:r>
              <a:rPr lang="ru-RU" sz="155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Открытость доступа к ТТПО:</a:t>
            </a:r>
            <a:r>
              <a:rPr lang="ru-RU" sz="1550" dirty="0">
                <a:solidFill>
                  <a:schemeClr val="tx2"/>
                </a:solidFill>
              </a:rPr>
              <a:t> обеспечение возможности использования в качестве инструмента наполнения ТТПО пространственными данными как СПО </a:t>
            </a:r>
            <a:r>
              <a:rPr lang="en-US" sz="1550" dirty="0">
                <a:solidFill>
                  <a:schemeClr val="tx2"/>
                </a:solidFill>
              </a:rPr>
              <a:t>QGIS</a:t>
            </a:r>
            <a:r>
              <a:rPr lang="ru-RU" sz="1550" dirty="0">
                <a:solidFill>
                  <a:schemeClr val="tx2"/>
                </a:solidFill>
              </a:rPr>
              <a:t>, так</a:t>
            </a:r>
            <a:r>
              <a:rPr lang="en-US" sz="1550" dirty="0">
                <a:solidFill>
                  <a:schemeClr val="tx2"/>
                </a:solidFill>
              </a:rPr>
              <a:t> </a:t>
            </a:r>
            <a:r>
              <a:rPr lang="ru-RU" sz="1550" dirty="0">
                <a:solidFill>
                  <a:schemeClr val="tx2"/>
                </a:solidFill>
              </a:rPr>
              <a:t>и любой из распространенных на рынке </a:t>
            </a:r>
            <a:r>
              <a:rPr lang="ru-RU" sz="1550" dirty="0" err="1">
                <a:solidFill>
                  <a:schemeClr val="tx2"/>
                </a:solidFill>
              </a:rPr>
              <a:t>проприетарных</a:t>
            </a:r>
            <a:r>
              <a:rPr lang="ru-RU" sz="1550" dirty="0">
                <a:solidFill>
                  <a:schemeClr val="tx2"/>
                </a:solidFill>
              </a:rPr>
              <a:t> геоинформационных </a:t>
            </a:r>
            <a:r>
              <a:rPr lang="ru-RU" sz="1550" dirty="0" err="1">
                <a:solidFill>
                  <a:schemeClr val="tx2"/>
                </a:solidFill>
              </a:rPr>
              <a:t>геоинформационных</a:t>
            </a:r>
            <a:r>
              <a:rPr lang="ru-RU" sz="1550" dirty="0">
                <a:solidFill>
                  <a:schemeClr val="tx2"/>
                </a:solidFill>
              </a:rPr>
              <a:t> систем (</a:t>
            </a:r>
            <a:r>
              <a:rPr lang="ru-RU" sz="1550" dirty="0" err="1">
                <a:solidFill>
                  <a:schemeClr val="tx2"/>
                </a:solidFill>
              </a:rPr>
              <a:t>MapInfo</a:t>
            </a:r>
            <a:r>
              <a:rPr lang="ru-RU" sz="1550" dirty="0">
                <a:solidFill>
                  <a:schemeClr val="tx2"/>
                </a:solidFill>
              </a:rPr>
              <a:t>, ESRI</a:t>
            </a:r>
            <a:r>
              <a:rPr lang="en-US" sz="1550" dirty="0">
                <a:solidFill>
                  <a:schemeClr val="tx2"/>
                </a:solidFill>
              </a:rPr>
              <a:t> ArcGIS</a:t>
            </a:r>
            <a:r>
              <a:rPr lang="ru-RU" sz="1550" dirty="0">
                <a:solidFill>
                  <a:schemeClr val="tx2"/>
                </a:solidFill>
              </a:rPr>
              <a:t>, </a:t>
            </a:r>
            <a:r>
              <a:rPr lang="ru-RU" sz="1550" dirty="0" err="1">
                <a:solidFill>
                  <a:schemeClr val="tx2"/>
                </a:solidFill>
              </a:rPr>
              <a:t>AutoCAD</a:t>
            </a:r>
            <a:r>
              <a:rPr lang="ru-RU" sz="1550" dirty="0">
                <a:solidFill>
                  <a:schemeClr val="tx2"/>
                </a:solidFill>
              </a:rPr>
              <a:t> </a:t>
            </a:r>
            <a:r>
              <a:rPr lang="en-US" sz="1550" dirty="0">
                <a:solidFill>
                  <a:schemeClr val="tx2"/>
                </a:solidFill>
              </a:rPr>
              <a:t>Map</a:t>
            </a:r>
            <a:r>
              <a:rPr lang="ru-RU" sz="1550" dirty="0">
                <a:solidFill>
                  <a:schemeClr val="tx2"/>
                </a:solidFill>
              </a:rPr>
              <a:t>, </a:t>
            </a:r>
            <a:r>
              <a:rPr lang="en-US" sz="1550" dirty="0">
                <a:solidFill>
                  <a:schemeClr val="tx2"/>
                </a:solidFill>
              </a:rPr>
              <a:t>Bentley </a:t>
            </a:r>
            <a:r>
              <a:rPr lang="ru-RU" sz="1550" dirty="0" err="1">
                <a:solidFill>
                  <a:schemeClr val="tx2"/>
                </a:solidFill>
              </a:rPr>
              <a:t>MicroStation</a:t>
            </a:r>
            <a:r>
              <a:rPr lang="ru-RU" sz="1550" dirty="0">
                <a:solidFill>
                  <a:schemeClr val="tx2"/>
                </a:solidFill>
              </a:rPr>
              <a:t>, ГИС «Панорама»);</a:t>
            </a:r>
          </a:p>
          <a:p>
            <a:pPr indent="442913" algn="just"/>
            <a:r>
              <a:rPr lang="ru-RU" sz="155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Возможности по адаптации ТТПО под индивидуальные запросы пользователей</a:t>
            </a:r>
            <a:r>
              <a:rPr lang="ru-RU" sz="1550" dirty="0">
                <a:solidFill>
                  <a:schemeClr val="tx2"/>
                </a:solidFill>
              </a:rPr>
              <a:t>: расширение состава данных ТТПО (дополнительные разделы ИСОГД без изменения программного кода)</a:t>
            </a:r>
          </a:p>
          <a:p>
            <a:pPr indent="442913" algn="just"/>
            <a:r>
              <a:rPr lang="ru-RU" sz="155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Подготовка к переходу на цифровую модель местности: </a:t>
            </a:r>
            <a:r>
              <a:rPr lang="ru-RU" sz="1550" dirty="0">
                <a:solidFill>
                  <a:schemeClr val="tx2"/>
                </a:solidFill>
              </a:rPr>
              <a:t>хранение и анализ трехмерных пространственных данных;</a:t>
            </a:r>
          </a:p>
          <a:p>
            <a:pPr indent="442913" algn="just"/>
            <a:r>
              <a:rPr lang="ru-RU" sz="155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Возможность интеграции с внешними системами СЭД </a:t>
            </a:r>
            <a:r>
              <a:rPr lang="ru-RU" sz="1550" dirty="0">
                <a:solidFill>
                  <a:schemeClr val="tx2"/>
                </a:solidFill>
              </a:rPr>
              <a:t>различных производителей </a:t>
            </a:r>
            <a:r>
              <a:rPr lang="en-US" sz="1550" dirty="0">
                <a:solidFill>
                  <a:schemeClr val="tx2"/>
                </a:solidFill>
              </a:rPr>
              <a:t>(</a:t>
            </a:r>
            <a:r>
              <a:rPr lang="ru-RU" sz="1550" dirty="0">
                <a:solidFill>
                  <a:schemeClr val="tx2"/>
                </a:solidFill>
              </a:rPr>
              <a:t>ИСИАП);</a:t>
            </a:r>
          </a:p>
          <a:p>
            <a:pPr indent="442913" algn="just"/>
            <a:r>
              <a:rPr lang="ru-RU" sz="155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Мониторинг исполнения Плана-графика внедрения ТТПО ИСОГД Минстроя России </a:t>
            </a:r>
            <a:r>
              <a:rPr lang="ru-RU" sz="1550" b="1" dirty="0">
                <a:solidFill>
                  <a:schemeClr val="tx2"/>
                </a:solidFill>
              </a:rPr>
              <a:t>в соответствии с распоряжением Правительства РФ от 29.07.2013 № 1336-р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75656" y="103729"/>
            <a:ext cx="6205070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Реализованные требования к ТТПО ИСОГД Минстроя России</a:t>
            </a:r>
          </a:p>
          <a:p>
            <a:pPr algn="just"/>
            <a:r>
              <a:rPr lang="en-US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1</a:t>
            </a:r>
            <a:r>
              <a:rPr lang="ru-RU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.2.</a:t>
            </a:r>
            <a:r>
              <a:rPr lang="ru-RU" sz="1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Дополнительные требования (Техническое задание, согласованное Минстроем России, Минкомсвязи России и Минэкономразвития России - ТЗ)</a:t>
            </a:r>
            <a:endParaRPr lang="ru-RU" sz="1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34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1" y="292494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295636" y="0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2. Внедрение ТТПО ИСОГД Минстроя России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2.1. Активизация программы и мониторинг внедрения ТТПО ИСОГД Минстроя России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9572" y="5831539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Book Antiqua" panose="02040602050305030304" pitchFamily="18" charset="0"/>
              </a:rPr>
              <a:t>Генерация и направление в КИС Минстроя России информации для ведения мониторинга исполнения распоряжения Правительства Российской Федерации от 29.07.2013 № 1336-р, а также сбор статистической информации.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80828" y="1709886"/>
            <a:ext cx="6120680" cy="4032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2550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377571"/>
            <a:ext cx="3960440" cy="3594861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467544" y="1609512"/>
            <a:ext cx="8496944" cy="99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" y="2924944"/>
            <a:ext cx="9144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10544" y="165170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2. Внедрение ТТПО ИСОГД Минстроя России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2.2. Справочники и классификаторы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5889495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Book Antiqua" panose="02040602050305030304" pitchFamily="18" charset="0"/>
              </a:rPr>
              <a:t>Автоматизированная загрузка установленных нормативными правовыми актами справочников и классификаторов по перечню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681520"/>
            <a:ext cx="5256584" cy="424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73336" y="1609512"/>
            <a:ext cx="3391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Book Antiqua" panose="02040602050305030304" pitchFamily="18" charset="0"/>
              </a:rPr>
              <a:t>Заполнение индивидуальных справочников органа, внедряющего ТТПО ИСОГД Минстроя России</a:t>
            </a:r>
            <a:endParaRPr lang="ru-RU" sz="1400" b="1" dirty="0"/>
          </a:p>
        </p:txBody>
      </p:sp>
      <p:sp>
        <p:nvSpPr>
          <p:cNvPr id="8" name="AutoShape 2" descr="https://apf.mail.ru/cgi-bin/readmsg/%D1%81%D0%BF%D1%80%D0%B0%D0%B2%D0%BE%D1%87%D0%BD%D0%B8%D0%BA%20%D1%81%D0%BE%D1%82%D1%80%D1%83%D0%B4%D0%BD%D0%B8%D0%BA%D0%BE%D0%B2.png?id=15128485950000000402%3B0%3B1&amp;x-email=klimovan07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42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11509" y="1659578"/>
            <a:ext cx="5975985" cy="3553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78582" y="1556792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297016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265993" y="104115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2. Внедрение ТТПО ИСОГД Минстроя России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2.3. Первичная загрузка сведений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2.3.1.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Росреестр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- ЕГРН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4930" y="5963388"/>
            <a:ext cx="827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Book Antiqua" panose="02040602050305030304" pitchFamily="18" charset="0"/>
              </a:rPr>
              <a:t>Загрузка в автоматическом режиме сведений ЕГРН, полученных ОМСУ в формате</a:t>
            </a:r>
            <a:r>
              <a:rPr lang="en-US" sz="1400" b="1" dirty="0">
                <a:solidFill>
                  <a:schemeClr val="tx2"/>
                </a:solidFill>
                <a:latin typeface="Book Antiqua" panose="02040602050305030304" pitchFamily="18" charset="0"/>
              </a:rPr>
              <a:t> *.XML</a:t>
            </a:r>
            <a:r>
              <a:rPr lang="ru-RU" sz="1400" b="1" dirty="0">
                <a:solidFill>
                  <a:schemeClr val="tx2"/>
                </a:solidFill>
                <a:latin typeface="Book Antiqua" panose="02040602050305030304" pitchFamily="18" charset="0"/>
              </a:rPr>
              <a:t> по запросу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24930" y="2219510"/>
            <a:ext cx="5924550" cy="3698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52699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297016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96" y="60695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Book Antiqua" panose="02040602050305030304" pitchFamily="18" charset="0"/>
              </a:rPr>
              <a:t>Сведения, полученные из ЕЭКО, можно загрузить сразу на весь регион или отдельный муниципалитет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664225"/>
            <a:ext cx="7049290" cy="40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699014" y="2438512"/>
            <a:ext cx="5975985" cy="3553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65993" y="104115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2. Внедрение ТТПО ИСОГД Минстроя России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2.3. Первичная загрузка сведений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2.3.2. </a:t>
            </a:r>
            <a:r>
              <a:rPr lang="ru-RU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Росреестр</a:t>
            </a:r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- ЕЭКО</a:t>
            </a:r>
          </a:p>
        </p:txBody>
      </p:sp>
    </p:spTree>
    <p:extLst>
      <p:ext uri="{BB962C8B-B14F-4D97-AF65-F5344CB8AC3E}">
        <p14:creationId xmlns:p14="http://schemas.microsoft.com/office/powerpoint/2010/main" xmlns="" val="375269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1610508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265" y="1697813"/>
            <a:ext cx="5076056" cy="370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319792" y="15603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2. Внедрение ТТПО ИСОГД Минстроя России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2.3. Первичная загрузка сведений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2.3.3. ФНС России - ФИАС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01" y="1898541"/>
            <a:ext cx="5040560" cy="403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78582" y="6069594"/>
            <a:ext cx="818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Book Antiqua" panose="02040602050305030304" pitchFamily="18" charset="0"/>
              </a:rPr>
              <a:t>Сведения ФИАС, размещенные в открытом доступе загружаются в систему в автоматическом режиме</a:t>
            </a:r>
          </a:p>
        </p:txBody>
      </p:sp>
    </p:spTree>
    <p:extLst>
      <p:ext uri="{BB962C8B-B14F-4D97-AF65-F5344CB8AC3E}">
        <p14:creationId xmlns:p14="http://schemas.microsoft.com/office/powerpoint/2010/main" xmlns="" val="98004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78582" y="1484784"/>
            <a:ext cx="8208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Яна\Работа\Племя\Тех.Диз\Фир. стиль ЦНИИП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3901"/>
            <a:ext cx="1027112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Яна\Работа\Племя\Тех.Диз\Фир. стиль ЦНИИП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281459"/>
            <a:ext cx="78105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647874"/>
            <a:ext cx="9150896" cy="210126"/>
          </a:xfrm>
          <a:prstGeom prst="rect">
            <a:avLst/>
          </a:prstGeom>
          <a:solidFill>
            <a:srgbClr val="00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Яна\Работа\Племя\Тех.Диз\Фир. стиль ЦНИИП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2970164"/>
            <a:ext cx="91471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582" y="55892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u="sng" dirty="0">
                <a:solidFill>
                  <a:schemeClr val="tx2"/>
                </a:solidFill>
                <a:latin typeface="Book Antiqua" panose="02040602050305030304" pitchFamily="18" charset="0"/>
              </a:rPr>
              <a:t>Осуществляется загрузка полученных из ФГИС ТП:</a:t>
            </a:r>
          </a:p>
          <a:p>
            <a:pPr lvl="0" algn="just"/>
            <a:r>
              <a:rPr lang="ru-RU" sz="1400" b="1" dirty="0">
                <a:solidFill>
                  <a:schemeClr val="tx2"/>
                </a:solidFill>
                <a:latin typeface="Book Antiqua" panose="02040602050305030304" pitchFamily="18" charset="0"/>
              </a:rPr>
              <a:t>СТП РФ в части территории внедрения;</a:t>
            </a:r>
          </a:p>
          <a:p>
            <a:pPr lvl="0" algn="just"/>
            <a:r>
              <a:rPr lang="ru-RU" sz="1400" b="1" dirty="0">
                <a:solidFill>
                  <a:schemeClr val="tx2"/>
                </a:solidFill>
                <a:latin typeface="Book Antiqua" panose="02040602050305030304" pitchFamily="18" charset="0"/>
              </a:rPr>
              <a:t>СТП субъекта РФ в части территории внедрения;</a:t>
            </a:r>
          </a:p>
          <a:p>
            <a:pPr lvl="0" algn="just"/>
            <a:r>
              <a:rPr lang="ru-RU" sz="1400" b="1" dirty="0">
                <a:solidFill>
                  <a:schemeClr val="tx2"/>
                </a:solidFill>
                <a:latin typeface="Book Antiqua" panose="02040602050305030304" pitchFamily="18" charset="0"/>
              </a:rPr>
              <a:t>Генеральный план на территорию внедрения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82" y="1589311"/>
            <a:ext cx="6229201" cy="3803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19792" y="15603"/>
            <a:ext cx="6336704" cy="717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2. Внедрение ТТПО ИСОГД Минстроя России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2.3. Первичная загрузка сведений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2.3.4. Минэкономразвития России – ФГИС ТП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248" y="1582339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70C0"/>
                </a:solidFill>
                <a:latin typeface="Book Antiqua" panose="02040602050305030304" pitchFamily="18" charset="0"/>
              </a:rPr>
              <a:t>Векторизованные сведения размещаются как слои.</a:t>
            </a:r>
          </a:p>
          <a:p>
            <a:pPr algn="just"/>
            <a:r>
              <a:rPr lang="ru-RU" sz="1400" dirty="0">
                <a:solidFill>
                  <a:srgbClr val="0070C0"/>
                </a:solidFill>
                <a:latin typeface="Book Antiqua" panose="02040602050305030304" pitchFamily="18" charset="0"/>
              </a:rPr>
              <a:t>Растровые изображения в качестве документов, но могут быть использованы как «подложка»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3037158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1451</Words>
  <Application>Microsoft Office PowerPoint</Application>
  <PresentationFormat>Экран (4:3)</PresentationFormat>
  <Paragraphs>164</Paragraphs>
  <Slides>25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Лада</cp:lastModifiedBy>
  <cp:revision>108</cp:revision>
  <dcterms:created xsi:type="dcterms:W3CDTF">2017-03-30T09:47:37Z</dcterms:created>
  <dcterms:modified xsi:type="dcterms:W3CDTF">2018-02-13T07:42:32Z</dcterms:modified>
</cp:coreProperties>
</file>