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68" y="12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Лист1!$C$5:$C$7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Лист1!$D$5:$D$7</c:f>
              <c:numCache>
                <c:formatCode>General</c:formatCode>
                <c:ptCount val="3"/>
                <c:pt idx="0">
                  <c:v>562765.80000000005</c:v>
                </c:pt>
                <c:pt idx="1">
                  <c:v>549383.5</c:v>
                </c:pt>
                <c:pt idx="2">
                  <c:v>548842.5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7209216"/>
        <c:axId val="116860800"/>
        <c:axId val="0"/>
      </c:bar3DChart>
      <c:catAx>
        <c:axId val="5720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860800"/>
        <c:crosses val="autoZero"/>
        <c:auto val="1"/>
        <c:lblAlgn val="ctr"/>
        <c:lblOffset val="100"/>
        <c:noMultiLvlLbl val="0"/>
      </c:catAx>
      <c:valAx>
        <c:axId val="11686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20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– всего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8329808592696051"/>
          <c:w val="0.93071206373894966"/>
          <c:h val="0.60304311425714607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PowerPoint]Лист2'!$A$7</c:f>
              <c:strCache>
                <c:ptCount val="1"/>
                <c:pt idx="0">
                  <c:v>Расходы – всего</c:v>
                </c:pt>
              </c:strCache>
            </c:strRef>
          </c:tx>
          <c:dLbls>
            <c:dLbl>
              <c:idx val="0"/>
              <c:layout>
                <c:manualLayout>
                  <c:x val="-0.11810443680860856"/>
                  <c:y val="8.18857428539686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562765,8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80553351214945"/>
                  <c:y val="8.8184646150427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549383,5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279095973463263E-2"/>
                  <c:y val="8.8184646150427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548842,5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'[Диаграмма в Microsoft PowerPoint]Лист2'!$B$7:$D$7</c:f>
              <c:numCache>
                <c:formatCode>#,##0.00</c:formatCode>
                <c:ptCount val="3"/>
                <c:pt idx="0">
                  <c:v>526549.80000000005</c:v>
                </c:pt>
                <c:pt idx="1">
                  <c:v>506191.5</c:v>
                </c:pt>
                <c:pt idx="2">
                  <c:v>505997.5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07680"/>
        <c:axId val="122841344"/>
      </c:lineChart>
      <c:catAx>
        <c:axId val="9080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841344"/>
        <c:crosses val="autoZero"/>
        <c:auto val="1"/>
        <c:lblAlgn val="ctr"/>
        <c:lblOffset val="100"/>
        <c:noMultiLvlLbl val="0"/>
      </c:catAx>
      <c:valAx>
        <c:axId val="1228413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080768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</c:rich>
      </c:tx>
      <c:layout>
        <c:manualLayout>
          <c:xMode val="edge"/>
          <c:yMode val="edge"/>
          <c:x val="0.13776377952755905"/>
          <c:y val="2.39760239760239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13466533466533467"/>
          <c:w val="0.93888888888888888"/>
          <c:h val="0.70549450549450554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594405594405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95604395604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5.594405594405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Лист1!$C$3:$C$5</c:f>
              <c:numCache>
                <c:formatCode>General</c:formatCode>
                <c:ptCount val="3"/>
                <c:pt idx="0">
                  <c:v>560466.80000000005</c:v>
                </c:pt>
                <c:pt idx="1">
                  <c:v>547142.5</c:v>
                </c:pt>
                <c:pt idx="2">
                  <c:v>546500.5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795776"/>
        <c:axId val="131081344"/>
        <c:axId val="0"/>
      </c:bar3DChart>
      <c:catAx>
        <c:axId val="130795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31081344"/>
        <c:crosses val="autoZero"/>
        <c:auto val="1"/>
        <c:lblAlgn val="ctr"/>
        <c:lblOffset val="100"/>
        <c:noMultiLvlLbl val="0"/>
      </c:catAx>
      <c:valAx>
        <c:axId val="13108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795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776377952755905"/>
          <c:y val="2.39760239760239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13466533466533467"/>
          <c:w val="0.93888888888888888"/>
          <c:h val="0.70549450549450554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594405594405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95604395604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5.594405594405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Лист1!$C$3:$C$5</c:f>
              <c:numCache>
                <c:formatCode>General</c:formatCode>
                <c:ptCount val="3"/>
                <c:pt idx="0">
                  <c:v>560466.80000000005</c:v>
                </c:pt>
                <c:pt idx="1">
                  <c:v>547142.5</c:v>
                </c:pt>
                <c:pt idx="2">
                  <c:v>546500.5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880256"/>
        <c:axId val="130882944"/>
        <c:axId val="0"/>
      </c:bar3DChart>
      <c:catAx>
        <c:axId val="130880256"/>
        <c:scaling>
          <c:orientation val="minMax"/>
        </c:scaling>
        <c:delete val="1"/>
        <c:axPos val="b"/>
        <c:majorTickMark val="none"/>
        <c:minorTickMark val="none"/>
        <c:tickLblPos val="nextTo"/>
        <c:crossAx val="130882944"/>
        <c:crosses val="autoZero"/>
        <c:auto val="1"/>
        <c:lblAlgn val="ctr"/>
        <c:lblOffset val="100"/>
        <c:noMultiLvlLbl val="0"/>
      </c:catAx>
      <c:valAx>
        <c:axId val="13088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880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Лист1!$E$58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Лист1!$F$57:$I$57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Лист1!$F$58:$I$58</c:f>
              <c:numCache>
                <c:formatCode>General</c:formatCode>
                <c:ptCount val="4"/>
                <c:pt idx="0">
                  <c:v>35800</c:v>
                </c:pt>
                <c:pt idx="1">
                  <c:v>37527</c:v>
                </c:pt>
                <c:pt idx="2">
                  <c:v>38444</c:v>
                </c:pt>
                <c:pt idx="3">
                  <c:v>40197</c:v>
                </c:pt>
              </c:numCache>
            </c:numRef>
          </c:val>
        </c:ser>
        <c:ser>
          <c:idx val="1"/>
          <c:order val="1"/>
          <c:tx>
            <c:strRef>
              <c:f>Лист1!$E$59</c:f>
              <c:strCache>
                <c:ptCount val="1"/>
                <c:pt idx="0">
                  <c:v>Неналоговые идоходы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Лист1!$F$57:$I$57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Лист1!$F$59:$I$59</c:f>
              <c:numCache>
                <c:formatCode>General</c:formatCode>
                <c:ptCount val="4"/>
                <c:pt idx="0">
                  <c:v>2644</c:v>
                </c:pt>
                <c:pt idx="1">
                  <c:v>2525</c:v>
                </c:pt>
                <c:pt idx="2">
                  <c:v>2595</c:v>
                </c:pt>
                <c:pt idx="3">
                  <c:v>2446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2967040"/>
        <c:axId val="132968832"/>
      </c:barChart>
      <c:catAx>
        <c:axId val="1329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968832"/>
        <c:crosses val="autoZero"/>
        <c:auto val="1"/>
        <c:lblAlgn val="ctr"/>
        <c:lblOffset val="100"/>
        <c:noMultiLvlLbl val="0"/>
      </c:catAx>
      <c:valAx>
        <c:axId val="13296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967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Лист1!$E$58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Лист1!$F$57:$I$57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Лист1!$F$58:$I$58</c:f>
              <c:numCache>
                <c:formatCode>General</c:formatCode>
                <c:ptCount val="4"/>
                <c:pt idx="0">
                  <c:v>35305</c:v>
                </c:pt>
                <c:pt idx="1">
                  <c:v>37063</c:v>
                </c:pt>
                <c:pt idx="2">
                  <c:v>38351</c:v>
                </c:pt>
                <c:pt idx="3">
                  <c:v>39470</c:v>
                </c:pt>
              </c:numCache>
            </c:numRef>
          </c:val>
        </c:ser>
        <c:ser>
          <c:idx val="1"/>
          <c:order val="1"/>
          <c:tx>
            <c:strRef>
              <c:f>Лист1!$E$59</c:f>
              <c:strCache>
                <c:ptCount val="1"/>
                <c:pt idx="0">
                  <c:v>Неналоговые идоходы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Лист1!$F$57:$I$57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Лист1!$F$59:$I$59</c:f>
              <c:numCache>
                <c:formatCode>General</c:formatCode>
                <c:ptCount val="4"/>
                <c:pt idx="0">
                  <c:v>2364</c:v>
                </c:pt>
                <c:pt idx="1">
                  <c:v>2245</c:v>
                </c:pt>
                <c:pt idx="2">
                  <c:v>2307</c:v>
                </c:pt>
                <c:pt idx="3">
                  <c:v>2149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768704"/>
        <c:axId val="133770240"/>
      </c:barChart>
      <c:catAx>
        <c:axId val="1337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3770240"/>
        <c:crosses val="autoZero"/>
        <c:auto val="1"/>
        <c:lblAlgn val="ctr"/>
        <c:lblOffset val="100"/>
        <c:noMultiLvlLbl val="0"/>
      </c:catAx>
      <c:valAx>
        <c:axId val="13377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768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F56A9-6DD6-479C-9876-F94AAE2741F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B8509A-8BC3-4555-ABB7-2FF214D0397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746CE3-9C0B-4395-822F-1F0EF12C4D4A}" type="parTrans" cxnId="{089CC3D9-D9FC-4FE2-ADD3-1FF0B2A4B83A}">
      <dgm:prSet/>
      <dgm:spPr/>
      <dgm:t>
        <a:bodyPr/>
        <a:lstStyle/>
        <a:p>
          <a:endParaRPr lang="ru-RU"/>
        </a:p>
      </dgm:t>
    </dgm:pt>
    <dgm:pt modelId="{59C119A5-3DA3-445E-971E-EAD902ABD64B}" type="sibTrans" cxnId="{089CC3D9-D9FC-4FE2-ADD3-1FF0B2A4B83A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BC25733-161E-4DD8-B9EF-7516A26F985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C6D090-4B6C-492F-8452-38914077D506}" type="parTrans" cxnId="{053A110E-6F9D-46BB-9A43-B1F036A7AC53}">
      <dgm:prSet/>
      <dgm:spPr/>
      <dgm:t>
        <a:bodyPr/>
        <a:lstStyle/>
        <a:p>
          <a:endParaRPr lang="ru-RU"/>
        </a:p>
      </dgm:t>
    </dgm:pt>
    <dgm:pt modelId="{8BDA8171-1E92-4161-8A41-00559F57FD70}" type="sibTrans" cxnId="{053A110E-6F9D-46BB-9A43-B1F036A7AC53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F551B92-F1F1-423E-9F3B-7224C17E636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0E83D1-ECCA-49BA-BA3A-F5A66EF97875}" type="parTrans" cxnId="{08B349B4-E8D9-4943-9C17-7FD0D1AEBB3F}">
      <dgm:prSet/>
      <dgm:spPr/>
      <dgm:t>
        <a:bodyPr/>
        <a:lstStyle/>
        <a:p>
          <a:endParaRPr lang="ru-RU"/>
        </a:p>
      </dgm:t>
    </dgm:pt>
    <dgm:pt modelId="{F646F235-D23A-4D48-80CF-56EF8AF141C3}" type="sibTrans" cxnId="{08B349B4-E8D9-4943-9C17-7FD0D1AEBB3F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13FDCFB-53A7-4974-9EC3-6BA33D62E463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Внешняя проверка, рассмотрение и утверждение отчетности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C11FAF-4135-4C61-BA38-14A264637DFE}" type="parTrans" cxnId="{7CFCCCD0-FA6E-4EB7-A6CC-975467E43AC7}">
      <dgm:prSet/>
      <dgm:spPr/>
      <dgm:t>
        <a:bodyPr/>
        <a:lstStyle/>
        <a:p>
          <a:endParaRPr lang="ru-RU"/>
        </a:p>
      </dgm:t>
    </dgm:pt>
    <dgm:pt modelId="{4ED7F9CD-BFCC-4020-A000-A734C15D8F43}" type="sibTrans" cxnId="{7CFCCCD0-FA6E-4EB7-A6CC-975467E43AC7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FFAEEED-C40C-46F9-9D01-14BF044864D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финансовый контроль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FD1CAF-A90E-42DE-B500-B2FA652982EE}" type="parTrans" cxnId="{E62E33C4-D28E-4DC0-AA54-D701D27ADC37}">
      <dgm:prSet/>
      <dgm:spPr/>
      <dgm:t>
        <a:bodyPr/>
        <a:lstStyle/>
        <a:p>
          <a:endParaRPr lang="ru-RU"/>
        </a:p>
      </dgm:t>
    </dgm:pt>
    <dgm:pt modelId="{02F3715C-E328-4DAC-A622-D4DC29EFD112}" type="sibTrans" cxnId="{E62E33C4-D28E-4DC0-AA54-D701D27ADC37}">
      <dgm:prSet/>
      <dgm:spPr/>
      <dgm:t>
        <a:bodyPr/>
        <a:lstStyle/>
        <a:p>
          <a:endParaRPr lang="ru-RU"/>
        </a:p>
      </dgm:t>
    </dgm:pt>
    <dgm:pt modelId="{286BD2DF-6540-493A-91AC-86B080DE71F0}" type="pres">
      <dgm:prSet presAssocID="{87BF56A9-6DD6-479C-9876-F94AAE2741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ACDC3-E45E-4304-B3CD-F113ABB091F4}" type="pres">
      <dgm:prSet presAssocID="{87BF56A9-6DD6-479C-9876-F94AAE2741F3}" presName="dummyMaxCanvas" presStyleCnt="0">
        <dgm:presLayoutVars/>
      </dgm:prSet>
      <dgm:spPr/>
    </dgm:pt>
    <dgm:pt modelId="{6950C762-972A-48C1-84A8-8B36908F1A0D}" type="pres">
      <dgm:prSet presAssocID="{87BF56A9-6DD6-479C-9876-F94AAE2741F3}" presName="FiveNodes_1" presStyleLbl="node1" presStyleIdx="0" presStyleCnt="5" custScaleX="91499" custScaleY="4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55039-811A-483E-9C58-A295E128A377}" type="pres">
      <dgm:prSet presAssocID="{87BF56A9-6DD6-479C-9876-F94AAE2741F3}" presName="FiveNodes_2" presStyleLbl="node1" presStyleIdx="1" presStyleCnt="5" custScaleX="91499" custScaleY="43860" custLinFactNeighborX="-1387" custLinFactNeighborY="-54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67E58-D166-426E-96FC-BF89CB9B91D4}" type="pres">
      <dgm:prSet presAssocID="{87BF56A9-6DD6-479C-9876-F94AAE2741F3}" presName="FiveNodes_3" presStyleLbl="node1" presStyleIdx="2" presStyleCnt="5" custScaleX="91499" custScaleY="43860" custLinFactY="-2339" custLinFactNeighborX="-2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9E28D-163B-4760-B276-FE545B6E63F5}" type="pres">
      <dgm:prSet presAssocID="{87BF56A9-6DD6-479C-9876-F94AAE2741F3}" presName="FiveNodes_4" presStyleLbl="node1" presStyleIdx="3" presStyleCnt="5" custScaleX="91499" custScaleY="43860" custLinFactY="-50438" custLinFactNeighborX="-45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68421-1042-4BE1-AF3F-DF3924083588}" type="pres">
      <dgm:prSet presAssocID="{87BF56A9-6DD6-479C-9876-F94AAE2741F3}" presName="FiveNodes_5" presStyleLbl="node1" presStyleIdx="4" presStyleCnt="5" custScaleX="91499" custScaleY="43860" custLinFactY="-98538" custLinFactNeighborX="-60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7D2BB-B42E-4803-865A-2E087AB5A490}" type="pres">
      <dgm:prSet presAssocID="{87BF56A9-6DD6-479C-9876-F94AAE2741F3}" presName="FiveConn_1-2" presStyleLbl="fgAccFollowNode1" presStyleIdx="0" presStyleCnt="4" custScaleX="39002" custScaleY="100000" custLinFactNeighborX="-6208" custLinFactNeighborY="-22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D0D45-0F4C-4CC8-B005-01C5561D1A9F}" type="pres">
      <dgm:prSet presAssocID="{87BF56A9-6DD6-479C-9876-F94AAE2741F3}" presName="FiveConn_2-3" presStyleLbl="fgAccFollowNode1" presStyleIdx="1" presStyleCnt="4" custScaleX="39002" custScaleY="100000" custLinFactNeighborX="-18443" custLinFactNeighborY="-96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31D6-75D0-4AB6-BD1C-E47737F432AA}" type="pres">
      <dgm:prSet presAssocID="{87BF56A9-6DD6-479C-9876-F94AAE2741F3}" presName="FiveConn_3-4" presStyleLbl="fgAccFollowNode1" presStyleIdx="2" presStyleCnt="4" custScaleX="39002" custScaleY="100000" custLinFactY="-67859" custLinFactNeighborX="-303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AE1A0-8779-481D-BAAB-BACFFAD625B0}" type="pres">
      <dgm:prSet presAssocID="{87BF56A9-6DD6-479C-9876-F94AAE2741F3}" presName="FiveConn_4-5" presStyleLbl="fgAccFollowNode1" presStyleIdx="3" presStyleCnt="4" custScaleX="39002" custScaleY="100000" custLinFactY="-100000" custLinFactNeighborX="-42285" custLinFactNeighborY="-14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A6634-38B1-4FC7-8C22-2AF2CB7D3F93}" type="pres">
      <dgm:prSet presAssocID="{87BF56A9-6DD6-479C-9876-F94AAE2741F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49155-1721-4223-9204-7A02B123934B}" type="pres">
      <dgm:prSet presAssocID="{87BF56A9-6DD6-479C-9876-F94AAE2741F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0E419-0AEC-4E5F-BFC2-5E657806D69D}" type="pres">
      <dgm:prSet presAssocID="{87BF56A9-6DD6-479C-9876-F94AAE2741F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806D8-C7BB-4DD2-8604-AFAE63071D9E}" type="pres">
      <dgm:prSet presAssocID="{87BF56A9-6DD6-479C-9876-F94AAE2741F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4CAF-95F8-44F3-8DE5-DC08F9917CB9}" type="pres">
      <dgm:prSet presAssocID="{87BF56A9-6DD6-479C-9876-F94AAE2741F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A110E-6F9D-46BB-9A43-B1F036A7AC53}" srcId="{87BF56A9-6DD6-479C-9876-F94AAE2741F3}" destId="{2BC25733-161E-4DD8-B9EF-7516A26F985A}" srcOrd="1" destOrd="0" parTransId="{D8C6D090-4B6C-492F-8452-38914077D506}" sibTransId="{8BDA8171-1E92-4161-8A41-00559F57FD70}"/>
    <dgm:cxn modelId="{089CC3D9-D9FC-4FE2-ADD3-1FF0B2A4B83A}" srcId="{87BF56A9-6DD6-479C-9876-F94AAE2741F3}" destId="{CDB8509A-8BC3-4555-ABB7-2FF214D03975}" srcOrd="0" destOrd="0" parTransId="{E3746CE3-9C0B-4395-822F-1F0EF12C4D4A}" sibTransId="{59C119A5-3DA3-445E-971E-EAD902ABD64B}"/>
    <dgm:cxn modelId="{1BF6107D-6DF1-4394-8DC5-27785AA753F4}" type="presOf" srcId="{CDB8509A-8BC3-4555-ABB7-2FF214D03975}" destId="{6950C762-972A-48C1-84A8-8B36908F1A0D}" srcOrd="0" destOrd="0" presId="urn:microsoft.com/office/officeart/2005/8/layout/vProcess5"/>
    <dgm:cxn modelId="{E8AA2A39-A84B-4628-9EC9-F884696BFC1C}" type="presOf" srcId="{4ED7F9CD-BFCC-4020-A000-A734C15D8F43}" destId="{CD8AE1A0-8779-481D-BAAB-BACFFAD625B0}" srcOrd="0" destOrd="0" presId="urn:microsoft.com/office/officeart/2005/8/layout/vProcess5"/>
    <dgm:cxn modelId="{25407719-8897-4F89-BDE8-96E7AE9C32FD}" type="presOf" srcId="{313FDCFB-53A7-4974-9EC3-6BA33D62E463}" destId="{9829E28D-163B-4760-B276-FE545B6E63F5}" srcOrd="0" destOrd="0" presId="urn:microsoft.com/office/officeart/2005/8/layout/vProcess5"/>
    <dgm:cxn modelId="{9715512E-9DC4-48D2-BB8F-EF3C133EF323}" type="presOf" srcId="{8BDA8171-1E92-4161-8A41-00559F57FD70}" destId="{66CD0D45-0F4C-4CC8-B005-01C5561D1A9F}" srcOrd="0" destOrd="0" presId="urn:microsoft.com/office/officeart/2005/8/layout/vProcess5"/>
    <dgm:cxn modelId="{13C93ED4-6C62-4E85-A355-6A3F8AAACA0D}" type="presOf" srcId="{CDB8509A-8BC3-4555-ABB7-2FF214D03975}" destId="{E2EA6634-38B1-4FC7-8C22-2AF2CB7D3F93}" srcOrd="1" destOrd="0" presId="urn:microsoft.com/office/officeart/2005/8/layout/vProcess5"/>
    <dgm:cxn modelId="{185A1B43-E8F0-41B2-8B35-7C5EA808C1FF}" type="presOf" srcId="{59C119A5-3DA3-445E-971E-EAD902ABD64B}" destId="{BC07D2BB-B42E-4803-865A-2E087AB5A490}" srcOrd="0" destOrd="0" presId="urn:microsoft.com/office/officeart/2005/8/layout/vProcess5"/>
    <dgm:cxn modelId="{2F307E3A-ADF4-4E9A-BA68-6AC828C9DA93}" type="presOf" srcId="{2BC25733-161E-4DD8-B9EF-7516A26F985A}" destId="{D2A49155-1721-4223-9204-7A02B123934B}" srcOrd="1" destOrd="0" presId="urn:microsoft.com/office/officeart/2005/8/layout/vProcess5"/>
    <dgm:cxn modelId="{267F71A3-0963-4A0A-9E76-172B51EAC5E8}" type="presOf" srcId="{F646F235-D23A-4D48-80CF-56EF8AF141C3}" destId="{FA9431D6-75D0-4AB6-BD1C-E47737F432AA}" srcOrd="0" destOrd="0" presId="urn:microsoft.com/office/officeart/2005/8/layout/vProcess5"/>
    <dgm:cxn modelId="{1F57D123-1290-4127-9F13-581B5E2A22D4}" type="presOf" srcId="{EF551B92-F1F1-423E-9F3B-7224C17E6365}" destId="{F9567E58-D166-426E-96FC-BF89CB9B91D4}" srcOrd="0" destOrd="0" presId="urn:microsoft.com/office/officeart/2005/8/layout/vProcess5"/>
    <dgm:cxn modelId="{0895F4EA-B497-44C2-ADE7-4BD019D581F7}" type="presOf" srcId="{0FFAEEED-C40C-46F9-9D01-14BF044864D5}" destId="{14204CAF-95F8-44F3-8DE5-DC08F9917CB9}" srcOrd="1" destOrd="0" presId="urn:microsoft.com/office/officeart/2005/8/layout/vProcess5"/>
    <dgm:cxn modelId="{2783A333-BC0F-4FC2-B3E1-82CD7FD5E101}" type="presOf" srcId="{313FDCFB-53A7-4974-9EC3-6BA33D62E463}" destId="{8A3806D8-C7BB-4DD2-8604-AFAE63071D9E}" srcOrd="1" destOrd="0" presId="urn:microsoft.com/office/officeart/2005/8/layout/vProcess5"/>
    <dgm:cxn modelId="{204D51B3-A031-4F41-A101-E0642D075C89}" type="presOf" srcId="{2BC25733-161E-4DD8-B9EF-7516A26F985A}" destId="{4F955039-811A-483E-9C58-A295E128A377}" srcOrd="0" destOrd="0" presId="urn:microsoft.com/office/officeart/2005/8/layout/vProcess5"/>
    <dgm:cxn modelId="{FFF7D42A-9B55-4A11-9F9B-98F266F8C99C}" type="presOf" srcId="{EF551B92-F1F1-423E-9F3B-7224C17E6365}" destId="{BA10E419-0AEC-4E5F-BFC2-5E657806D69D}" srcOrd="1" destOrd="0" presId="urn:microsoft.com/office/officeart/2005/8/layout/vProcess5"/>
    <dgm:cxn modelId="{E62E33C4-D28E-4DC0-AA54-D701D27ADC37}" srcId="{87BF56A9-6DD6-479C-9876-F94AAE2741F3}" destId="{0FFAEEED-C40C-46F9-9D01-14BF044864D5}" srcOrd="4" destOrd="0" parTransId="{5EFD1CAF-A90E-42DE-B500-B2FA652982EE}" sibTransId="{02F3715C-E328-4DAC-A622-D4DC29EFD112}"/>
    <dgm:cxn modelId="{7CFCCCD0-FA6E-4EB7-A6CC-975467E43AC7}" srcId="{87BF56A9-6DD6-479C-9876-F94AAE2741F3}" destId="{313FDCFB-53A7-4974-9EC3-6BA33D62E463}" srcOrd="3" destOrd="0" parTransId="{E5C11FAF-4135-4C61-BA38-14A264637DFE}" sibTransId="{4ED7F9CD-BFCC-4020-A000-A734C15D8F43}"/>
    <dgm:cxn modelId="{5A935D87-6F1B-4CA9-88E2-B5981232F452}" type="presOf" srcId="{87BF56A9-6DD6-479C-9876-F94AAE2741F3}" destId="{286BD2DF-6540-493A-91AC-86B080DE71F0}" srcOrd="0" destOrd="0" presId="urn:microsoft.com/office/officeart/2005/8/layout/vProcess5"/>
    <dgm:cxn modelId="{DA96ECE7-F22D-4FFE-9F3E-57C3F1EE1C3F}" type="presOf" srcId="{0FFAEEED-C40C-46F9-9D01-14BF044864D5}" destId="{D7D68421-1042-4BE1-AF3F-DF3924083588}" srcOrd="0" destOrd="0" presId="urn:microsoft.com/office/officeart/2005/8/layout/vProcess5"/>
    <dgm:cxn modelId="{08B349B4-E8D9-4943-9C17-7FD0D1AEBB3F}" srcId="{87BF56A9-6DD6-479C-9876-F94AAE2741F3}" destId="{EF551B92-F1F1-423E-9F3B-7224C17E6365}" srcOrd="2" destOrd="0" parTransId="{3C0E83D1-ECCA-49BA-BA3A-F5A66EF97875}" sibTransId="{F646F235-D23A-4D48-80CF-56EF8AF141C3}"/>
    <dgm:cxn modelId="{321EE5E2-93FE-44B0-A694-C52D2E6238E8}" type="presParOf" srcId="{286BD2DF-6540-493A-91AC-86B080DE71F0}" destId="{BF7ACDC3-E45E-4304-B3CD-F113ABB091F4}" srcOrd="0" destOrd="0" presId="urn:microsoft.com/office/officeart/2005/8/layout/vProcess5"/>
    <dgm:cxn modelId="{128DB1CA-E5E8-4898-8569-4F272635C16F}" type="presParOf" srcId="{286BD2DF-6540-493A-91AC-86B080DE71F0}" destId="{6950C762-972A-48C1-84A8-8B36908F1A0D}" srcOrd="1" destOrd="0" presId="urn:microsoft.com/office/officeart/2005/8/layout/vProcess5"/>
    <dgm:cxn modelId="{1CB2DE13-A321-4937-9007-3BD4C947F742}" type="presParOf" srcId="{286BD2DF-6540-493A-91AC-86B080DE71F0}" destId="{4F955039-811A-483E-9C58-A295E128A377}" srcOrd="2" destOrd="0" presId="urn:microsoft.com/office/officeart/2005/8/layout/vProcess5"/>
    <dgm:cxn modelId="{3470A12D-754C-4DA7-AC14-7D5E5C0F508D}" type="presParOf" srcId="{286BD2DF-6540-493A-91AC-86B080DE71F0}" destId="{F9567E58-D166-426E-96FC-BF89CB9B91D4}" srcOrd="3" destOrd="0" presId="urn:microsoft.com/office/officeart/2005/8/layout/vProcess5"/>
    <dgm:cxn modelId="{AF05133A-A689-4891-8D72-B16FE98CE209}" type="presParOf" srcId="{286BD2DF-6540-493A-91AC-86B080DE71F0}" destId="{9829E28D-163B-4760-B276-FE545B6E63F5}" srcOrd="4" destOrd="0" presId="urn:microsoft.com/office/officeart/2005/8/layout/vProcess5"/>
    <dgm:cxn modelId="{633D335A-3532-44DD-A62C-29CA5B3C7C0A}" type="presParOf" srcId="{286BD2DF-6540-493A-91AC-86B080DE71F0}" destId="{D7D68421-1042-4BE1-AF3F-DF3924083588}" srcOrd="5" destOrd="0" presId="urn:microsoft.com/office/officeart/2005/8/layout/vProcess5"/>
    <dgm:cxn modelId="{95C4C226-702C-4AA6-AB1F-AFB749B18B53}" type="presParOf" srcId="{286BD2DF-6540-493A-91AC-86B080DE71F0}" destId="{BC07D2BB-B42E-4803-865A-2E087AB5A490}" srcOrd="6" destOrd="0" presId="urn:microsoft.com/office/officeart/2005/8/layout/vProcess5"/>
    <dgm:cxn modelId="{6B6CDE07-44D5-4C46-ADAD-8B3BD971EE90}" type="presParOf" srcId="{286BD2DF-6540-493A-91AC-86B080DE71F0}" destId="{66CD0D45-0F4C-4CC8-B005-01C5561D1A9F}" srcOrd="7" destOrd="0" presId="urn:microsoft.com/office/officeart/2005/8/layout/vProcess5"/>
    <dgm:cxn modelId="{9794E897-96FF-4D8A-A382-44E7E0BBA8EC}" type="presParOf" srcId="{286BD2DF-6540-493A-91AC-86B080DE71F0}" destId="{FA9431D6-75D0-4AB6-BD1C-E47737F432AA}" srcOrd="8" destOrd="0" presId="urn:microsoft.com/office/officeart/2005/8/layout/vProcess5"/>
    <dgm:cxn modelId="{5734E8D5-A327-4934-9EE3-BDEEE2B88A2D}" type="presParOf" srcId="{286BD2DF-6540-493A-91AC-86B080DE71F0}" destId="{CD8AE1A0-8779-481D-BAAB-BACFFAD625B0}" srcOrd="9" destOrd="0" presId="urn:microsoft.com/office/officeart/2005/8/layout/vProcess5"/>
    <dgm:cxn modelId="{18206084-7832-4C26-9A57-43CB0C0D97B3}" type="presParOf" srcId="{286BD2DF-6540-493A-91AC-86B080DE71F0}" destId="{E2EA6634-38B1-4FC7-8C22-2AF2CB7D3F93}" srcOrd="10" destOrd="0" presId="urn:microsoft.com/office/officeart/2005/8/layout/vProcess5"/>
    <dgm:cxn modelId="{2A8263BA-3793-47BE-9BCD-0B662DA0DBC6}" type="presParOf" srcId="{286BD2DF-6540-493A-91AC-86B080DE71F0}" destId="{D2A49155-1721-4223-9204-7A02B123934B}" srcOrd="11" destOrd="0" presId="urn:microsoft.com/office/officeart/2005/8/layout/vProcess5"/>
    <dgm:cxn modelId="{484B5577-FEA4-4CB7-B736-79D31AED60E2}" type="presParOf" srcId="{286BD2DF-6540-493A-91AC-86B080DE71F0}" destId="{BA10E419-0AEC-4E5F-BFC2-5E657806D69D}" srcOrd="12" destOrd="0" presId="urn:microsoft.com/office/officeart/2005/8/layout/vProcess5"/>
    <dgm:cxn modelId="{185DE43C-AC0C-4806-9943-571E786D1003}" type="presParOf" srcId="{286BD2DF-6540-493A-91AC-86B080DE71F0}" destId="{8A3806D8-C7BB-4DD2-8604-AFAE63071D9E}" srcOrd="13" destOrd="0" presId="urn:microsoft.com/office/officeart/2005/8/layout/vProcess5"/>
    <dgm:cxn modelId="{65646FA9-FDAF-48E0-907B-2A73B70CAB0E}" type="presParOf" srcId="{286BD2DF-6540-493A-91AC-86B080DE71F0}" destId="{14204CAF-95F8-44F3-8DE5-DC08F9917CB9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0C617-1BEC-4C90-92F8-773F270692C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F41E54B-519D-4709-9AB9-FDBAE42D30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40052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BB6072-4FAA-4E5E-93B7-37261203C154}" type="parTrans" cxnId="{F4D0D44A-D513-445B-8B04-A1035DAF2E51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3DD2CD-6F59-4F07-8E8E-D6A5DA65D1EB}" type="sibTrans" cxnId="{F4D0D44A-D513-445B-8B04-A1035DAF2E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658577-2FCC-446E-A960-B31B012427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800" b="0" cap="none" spc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 522713,8  </a:t>
          </a:r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F152399-861B-4559-81A8-BACAD1D63957}" type="parTrans" cxnId="{17AFCC69-DE27-4C08-82A9-9166CBBCF3C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935CF94-1FFC-4479-B643-1CB81DB48401}" type="sibTrans" cxnId="{17AFCC69-DE27-4C08-82A9-9166CBBCF3C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7A3BAF-F2FE-4373-861A-942E0D31674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562765,8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FB2905D-0FBE-4B47-9B91-E5364F544C63}" type="par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51A850-597D-46E3-8CBD-F5F7E1A9F85F}" type="sib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D2FB63-378B-41D7-82AE-D00374CC8F9C}" type="pres">
      <dgm:prSet presAssocID="{DA30C617-1BEC-4C90-92F8-773F270692CF}" presName="linearFlow" presStyleCnt="0">
        <dgm:presLayoutVars>
          <dgm:dir/>
          <dgm:resizeHandles val="exact"/>
        </dgm:presLayoutVars>
      </dgm:prSet>
      <dgm:spPr/>
    </dgm:pt>
    <dgm:pt modelId="{FDD6BD3E-63AA-4473-8A53-C8525C34E1C3}" type="pres">
      <dgm:prSet presAssocID="{1F41E54B-519D-4709-9AB9-FDBAE42D30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2FF5-A2A8-455B-8F92-DFFBAA6A4F0B}" type="pres">
      <dgm:prSet presAssocID="{053DD2CD-6F59-4F07-8E8E-D6A5DA65D1EB}" presName="spacerL" presStyleCnt="0"/>
      <dgm:spPr/>
    </dgm:pt>
    <dgm:pt modelId="{1C64FF38-D381-44A8-99C4-78D0393546F2}" type="pres">
      <dgm:prSet presAssocID="{053DD2CD-6F59-4F07-8E8E-D6A5DA65D1E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C37D34-5BA7-4585-988C-33BB4EB442C8}" type="pres">
      <dgm:prSet presAssocID="{053DD2CD-6F59-4F07-8E8E-D6A5DA65D1EB}" presName="spacerR" presStyleCnt="0"/>
      <dgm:spPr/>
    </dgm:pt>
    <dgm:pt modelId="{F87A40FF-0BC7-4F29-8893-7FF073277966}" type="pres">
      <dgm:prSet presAssocID="{59658577-2FCC-446E-A960-B31B012427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E19F0-D14A-4E55-9FD8-C42B56459B0C}" type="pres">
      <dgm:prSet presAssocID="{E935CF94-1FFC-4479-B643-1CB81DB48401}" presName="spacerL" presStyleCnt="0"/>
      <dgm:spPr/>
    </dgm:pt>
    <dgm:pt modelId="{144FF0C8-F33A-45CF-9B64-7168A334C89E}" type="pres">
      <dgm:prSet presAssocID="{E935CF94-1FFC-4479-B643-1CB81DB484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A1963B-6130-4E8C-88A7-CF00BDFCBC8B}" type="pres">
      <dgm:prSet presAssocID="{E935CF94-1FFC-4479-B643-1CB81DB48401}" presName="spacerR" presStyleCnt="0"/>
      <dgm:spPr/>
    </dgm:pt>
    <dgm:pt modelId="{7859C7AE-4EE6-4742-B014-227A485B16AE}" type="pres">
      <dgm:prSet presAssocID="{327A3BAF-F2FE-4373-861A-942E0D316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33A21-2F4E-4005-B2A7-733A7469CA42}" srcId="{DA30C617-1BEC-4C90-92F8-773F270692CF}" destId="{327A3BAF-F2FE-4373-861A-942E0D316746}" srcOrd="2" destOrd="0" parTransId="{5FB2905D-0FBE-4B47-9B91-E5364F544C63}" sibTransId="{EB51A850-597D-46E3-8CBD-F5F7E1A9F85F}"/>
    <dgm:cxn modelId="{6F87A614-BD54-439D-A97A-27D659094356}" type="presOf" srcId="{59658577-2FCC-446E-A960-B31B0124271E}" destId="{F87A40FF-0BC7-4F29-8893-7FF073277966}" srcOrd="0" destOrd="0" presId="urn:microsoft.com/office/officeart/2005/8/layout/equation1"/>
    <dgm:cxn modelId="{17AFCC69-DE27-4C08-82A9-9166CBBCF3CA}" srcId="{DA30C617-1BEC-4C90-92F8-773F270692CF}" destId="{59658577-2FCC-446E-A960-B31B0124271E}" srcOrd="1" destOrd="0" parTransId="{2F152399-861B-4559-81A8-BACAD1D63957}" sibTransId="{E935CF94-1FFC-4479-B643-1CB81DB48401}"/>
    <dgm:cxn modelId="{892B9C84-61E7-4651-99C7-C8B8DA5AAC06}" type="presOf" srcId="{053DD2CD-6F59-4F07-8E8E-D6A5DA65D1EB}" destId="{1C64FF38-D381-44A8-99C4-78D0393546F2}" srcOrd="0" destOrd="0" presId="urn:microsoft.com/office/officeart/2005/8/layout/equation1"/>
    <dgm:cxn modelId="{9C419F43-2A63-4FAA-9242-81F5FCE42F3F}" type="presOf" srcId="{DA30C617-1BEC-4C90-92F8-773F270692CF}" destId="{76D2FB63-378B-41D7-82AE-D00374CC8F9C}" srcOrd="0" destOrd="0" presId="urn:microsoft.com/office/officeart/2005/8/layout/equation1"/>
    <dgm:cxn modelId="{520EF67E-1FB0-42D7-906D-868CF6FD8D03}" type="presOf" srcId="{E935CF94-1FFC-4479-B643-1CB81DB48401}" destId="{144FF0C8-F33A-45CF-9B64-7168A334C89E}" srcOrd="0" destOrd="0" presId="urn:microsoft.com/office/officeart/2005/8/layout/equation1"/>
    <dgm:cxn modelId="{F4D0D44A-D513-445B-8B04-A1035DAF2E51}" srcId="{DA30C617-1BEC-4C90-92F8-773F270692CF}" destId="{1F41E54B-519D-4709-9AB9-FDBAE42D30C6}" srcOrd="0" destOrd="0" parTransId="{9FBB6072-4FAA-4E5E-93B7-37261203C154}" sibTransId="{053DD2CD-6F59-4F07-8E8E-D6A5DA65D1EB}"/>
    <dgm:cxn modelId="{AD5693DD-1DD7-4AD5-B9C5-3CF26D6EC981}" type="presOf" srcId="{327A3BAF-F2FE-4373-861A-942E0D316746}" destId="{7859C7AE-4EE6-4742-B014-227A485B16AE}" srcOrd="0" destOrd="0" presId="urn:microsoft.com/office/officeart/2005/8/layout/equation1"/>
    <dgm:cxn modelId="{CF60E27F-E411-48A3-95C4-1C550885FF35}" type="presOf" srcId="{1F41E54B-519D-4709-9AB9-FDBAE42D30C6}" destId="{FDD6BD3E-63AA-4473-8A53-C8525C34E1C3}" srcOrd="0" destOrd="0" presId="urn:microsoft.com/office/officeart/2005/8/layout/equation1"/>
    <dgm:cxn modelId="{130DCEF9-CF49-44F7-B151-70C73D64C9B0}" type="presParOf" srcId="{76D2FB63-378B-41D7-82AE-D00374CC8F9C}" destId="{FDD6BD3E-63AA-4473-8A53-C8525C34E1C3}" srcOrd="0" destOrd="0" presId="urn:microsoft.com/office/officeart/2005/8/layout/equation1"/>
    <dgm:cxn modelId="{10D337CC-31E9-40D0-ABF3-B2BAF0CA2C9F}" type="presParOf" srcId="{76D2FB63-378B-41D7-82AE-D00374CC8F9C}" destId="{D25B2FF5-A2A8-455B-8F92-DFFBAA6A4F0B}" srcOrd="1" destOrd="0" presId="urn:microsoft.com/office/officeart/2005/8/layout/equation1"/>
    <dgm:cxn modelId="{458BD8AB-E17A-468A-8E7E-754674C5E915}" type="presParOf" srcId="{76D2FB63-378B-41D7-82AE-D00374CC8F9C}" destId="{1C64FF38-D381-44A8-99C4-78D0393546F2}" srcOrd="2" destOrd="0" presId="urn:microsoft.com/office/officeart/2005/8/layout/equation1"/>
    <dgm:cxn modelId="{919EF682-7EBB-4D03-93D0-117071F51570}" type="presParOf" srcId="{76D2FB63-378B-41D7-82AE-D00374CC8F9C}" destId="{00C37D34-5BA7-4585-988C-33BB4EB442C8}" srcOrd="3" destOrd="0" presId="urn:microsoft.com/office/officeart/2005/8/layout/equation1"/>
    <dgm:cxn modelId="{33A96EA8-8E7C-4177-8D91-772013C69AEF}" type="presParOf" srcId="{76D2FB63-378B-41D7-82AE-D00374CC8F9C}" destId="{F87A40FF-0BC7-4F29-8893-7FF073277966}" srcOrd="4" destOrd="0" presId="urn:microsoft.com/office/officeart/2005/8/layout/equation1"/>
    <dgm:cxn modelId="{F3F168E9-A5FB-46C1-802E-CFDBF7FEE1EC}" type="presParOf" srcId="{76D2FB63-378B-41D7-82AE-D00374CC8F9C}" destId="{ECEE19F0-D14A-4E55-9FD8-C42B56459B0C}" srcOrd="5" destOrd="0" presId="urn:microsoft.com/office/officeart/2005/8/layout/equation1"/>
    <dgm:cxn modelId="{62E0D91D-9485-484D-AB92-CFAC35F30EC8}" type="presParOf" srcId="{76D2FB63-378B-41D7-82AE-D00374CC8F9C}" destId="{144FF0C8-F33A-45CF-9B64-7168A334C89E}" srcOrd="6" destOrd="0" presId="urn:microsoft.com/office/officeart/2005/8/layout/equation1"/>
    <dgm:cxn modelId="{2594EBA0-EDB8-44EA-A1FB-F02AEDAB996E}" type="presParOf" srcId="{76D2FB63-378B-41D7-82AE-D00374CC8F9C}" destId="{A2A1963B-6130-4E8C-88A7-CF00BDFCBC8B}" srcOrd="7" destOrd="0" presId="urn:microsoft.com/office/officeart/2005/8/layout/equation1"/>
    <dgm:cxn modelId="{0E77DF1C-9456-4E1C-BA92-8D5B820A211C}" type="presParOf" srcId="{76D2FB63-378B-41D7-82AE-D00374CC8F9C}" destId="{7859C7AE-4EE6-4742-B014-227A485B16A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0C617-1BEC-4C90-92F8-773F270692C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F41E54B-519D-4709-9AB9-FDBAE42D30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41439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BB6072-4FAA-4E5E-93B7-37261203C154}" type="parTrans" cxnId="{F4D0D44A-D513-445B-8B04-A1035DAF2E51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3DD2CD-6F59-4F07-8E8E-D6A5DA65D1EB}" type="sibTrans" cxnId="{F4D0D44A-D513-445B-8B04-A1035DAF2E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658577-2FCC-446E-A960-B31B012427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800" b="0" cap="none" spc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 507944,5 </a:t>
          </a:r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F152399-861B-4559-81A8-BACAD1D63957}" type="parTrans" cxnId="{17AFCC69-DE27-4C08-82A9-9166CBBCF3C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935CF94-1FFC-4479-B643-1CB81DB48401}" type="sibTrans" cxnId="{17AFCC69-DE27-4C08-82A9-9166CBBCF3C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7A3BAF-F2FE-4373-861A-942E0D31674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549383,5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FB2905D-0FBE-4B47-9B91-E5364F544C63}" type="par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51A850-597D-46E3-8CBD-F5F7E1A9F85F}" type="sib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D2FB63-378B-41D7-82AE-D00374CC8F9C}" type="pres">
      <dgm:prSet presAssocID="{DA30C617-1BEC-4C90-92F8-773F270692CF}" presName="linearFlow" presStyleCnt="0">
        <dgm:presLayoutVars>
          <dgm:dir/>
          <dgm:resizeHandles val="exact"/>
        </dgm:presLayoutVars>
      </dgm:prSet>
      <dgm:spPr/>
    </dgm:pt>
    <dgm:pt modelId="{FDD6BD3E-63AA-4473-8A53-C8525C34E1C3}" type="pres">
      <dgm:prSet presAssocID="{1F41E54B-519D-4709-9AB9-FDBAE42D30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2FF5-A2A8-455B-8F92-DFFBAA6A4F0B}" type="pres">
      <dgm:prSet presAssocID="{053DD2CD-6F59-4F07-8E8E-D6A5DA65D1EB}" presName="spacerL" presStyleCnt="0"/>
      <dgm:spPr/>
    </dgm:pt>
    <dgm:pt modelId="{1C64FF38-D381-44A8-99C4-78D0393546F2}" type="pres">
      <dgm:prSet presAssocID="{053DD2CD-6F59-4F07-8E8E-D6A5DA65D1E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C37D34-5BA7-4585-988C-33BB4EB442C8}" type="pres">
      <dgm:prSet presAssocID="{053DD2CD-6F59-4F07-8E8E-D6A5DA65D1EB}" presName="spacerR" presStyleCnt="0"/>
      <dgm:spPr/>
    </dgm:pt>
    <dgm:pt modelId="{F87A40FF-0BC7-4F29-8893-7FF073277966}" type="pres">
      <dgm:prSet presAssocID="{59658577-2FCC-446E-A960-B31B012427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E19F0-D14A-4E55-9FD8-C42B56459B0C}" type="pres">
      <dgm:prSet presAssocID="{E935CF94-1FFC-4479-B643-1CB81DB48401}" presName="spacerL" presStyleCnt="0"/>
      <dgm:spPr/>
    </dgm:pt>
    <dgm:pt modelId="{144FF0C8-F33A-45CF-9B64-7168A334C89E}" type="pres">
      <dgm:prSet presAssocID="{E935CF94-1FFC-4479-B643-1CB81DB484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A1963B-6130-4E8C-88A7-CF00BDFCBC8B}" type="pres">
      <dgm:prSet presAssocID="{E935CF94-1FFC-4479-B643-1CB81DB48401}" presName="spacerR" presStyleCnt="0"/>
      <dgm:spPr/>
    </dgm:pt>
    <dgm:pt modelId="{7859C7AE-4EE6-4742-B014-227A485B16AE}" type="pres">
      <dgm:prSet presAssocID="{327A3BAF-F2FE-4373-861A-942E0D316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08529-E488-4890-B306-5F03238DCBF9}" type="presOf" srcId="{DA30C617-1BEC-4C90-92F8-773F270692CF}" destId="{76D2FB63-378B-41D7-82AE-D00374CC8F9C}" srcOrd="0" destOrd="0" presId="urn:microsoft.com/office/officeart/2005/8/layout/equation1"/>
    <dgm:cxn modelId="{0E64AFF5-3D4F-4FBF-AB36-4EB1DB305C5C}" type="presOf" srcId="{E935CF94-1FFC-4479-B643-1CB81DB48401}" destId="{144FF0C8-F33A-45CF-9B64-7168A334C89E}" srcOrd="0" destOrd="0" presId="urn:microsoft.com/office/officeart/2005/8/layout/equation1"/>
    <dgm:cxn modelId="{EE722423-1E98-4AC6-A3ED-015CEE756FE0}" type="presOf" srcId="{1F41E54B-519D-4709-9AB9-FDBAE42D30C6}" destId="{FDD6BD3E-63AA-4473-8A53-C8525C34E1C3}" srcOrd="0" destOrd="0" presId="urn:microsoft.com/office/officeart/2005/8/layout/equation1"/>
    <dgm:cxn modelId="{07AF2332-FCC2-43B7-B7E3-7DBC791AB49B}" type="presOf" srcId="{053DD2CD-6F59-4F07-8E8E-D6A5DA65D1EB}" destId="{1C64FF38-D381-44A8-99C4-78D0393546F2}" srcOrd="0" destOrd="0" presId="urn:microsoft.com/office/officeart/2005/8/layout/equation1"/>
    <dgm:cxn modelId="{27333A21-2F4E-4005-B2A7-733A7469CA42}" srcId="{DA30C617-1BEC-4C90-92F8-773F270692CF}" destId="{327A3BAF-F2FE-4373-861A-942E0D316746}" srcOrd="2" destOrd="0" parTransId="{5FB2905D-0FBE-4B47-9B91-E5364F544C63}" sibTransId="{EB51A850-597D-46E3-8CBD-F5F7E1A9F85F}"/>
    <dgm:cxn modelId="{CDD14D28-051B-48A4-A581-BEEC4FE52428}" type="presOf" srcId="{59658577-2FCC-446E-A960-B31B0124271E}" destId="{F87A40FF-0BC7-4F29-8893-7FF073277966}" srcOrd="0" destOrd="0" presId="urn:microsoft.com/office/officeart/2005/8/layout/equation1"/>
    <dgm:cxn modelId="{F4D0D44A-D513-445B-8B04-A1035DAF2E51}" srcId="{DA30C617-1BEC-4C90-92F8-773F270692CF}" destId="{1F41E54B-519D-4709-9AB9-FDBAE42D30C6}" srcOrd="0" destOrd="0" parTransId="{9FBB6072-4FAA-4E5E-93B7-37261203C154}" sibTransId="{053DD2CD-6F59-4F07-8E8E-D6A5DA65D1EB}"/>
    <dgm:cxn modelId="{EC572B1C-C132-451B-9D03-D04C938D55DE}" type="presOf" srcId="{327A3BAF-F2FE-4373-861A-942E0D316746}" destId="{7859C7AE-4EE6-4742-B014-227A485B16AE}" srcOrd="0" destOrd="0" presId="urn:microsoft.com/office/officeart/2005/8/layout/equation1"/>
    <dgm:cxn modelId="{17AFCC69-DE27-4C08-82A9-9166CBBCF3CA}" srcId="{DA30C617-1BEC-4C90-92F8-773F270692CF}" destId="{59658577-2FCC-446E-A960-B31B0124271E}" srcOrd="1" destOrd="0" parTransId="{2F152399-861B-4559-81A8-BACAD1D63957}" sibTransId="{E935CF94-1FFC-4479-B643-1CB81DB48401}"/>
    <dgm:cxn modelId="{753499EE-C1CE-4923-843B-CB23C3DBCBBE}" type="presParOf" srcId="{76D2FB63-378B-41D7-82AE-D00374CC8F9C}" destId="{FDD6BD3E-63AA-4473-8A53-C8525C34E1C3}" srcOrd="0" destOrd="0" presId="urn:microsoft.com/office/officeart/2005/8/layout/equation1"/>
    <dgm:cxn modelId="{F85CE673-5884-40FA-86A3-EA498BD63250}" type="presParOf" srcId="{76D2FB63-378B-41D7-82AE-D00374CC8F9C}" destId="{D25B2FF5-A2A8-455B-8F92-DFFBAA6A4F0B}" srcOrd="1" destOrd="0" presId="urn:microsoft.com/office/officeart/2005/8/layout/equation1"/>
    <dgm:cxn modelId="{9797CFE9-EBD1-43E6-856F-F0651C1F19B1}" type="presParOf" srcId="{76D2FB63-378B-41D7-82AE-D00374CC8F9C}" destId="{1C64FF38-D381-44A8-99C4-78D0393546F2}" srcOrd="2" destOrd="0" presId="urn:microsoft.com/office/officeart/2005/8/layout/equation1"/>
    <dgm:cxn modelId="{8514864E-5DA1-4ED6-B897-9D5791E6B3A5}" type="presParOf" srcId="{76D2FB63-378B-41D7-82AE-D00374CC8F9C}" destId="{00C37D34-5BA7-4585-988C-33BB4EB442C8}" srcOrd="3" destOrd="0" presId="urn:microsoft.com/office/officeart/2005/8/layout/equation1"/>
    <dgm:cxn modelId="{F9E11B44-2C53-44EF-AAF6-E9B05CEFE2E4}" type="presParOf" srcId="{76D2FB63-378B-41D7-82AE-D00374CC8F9C}" destId="{F87A40FF-0BC7-4F29-8893-7FF073277966}" srcOrd="4" destOrd="0" presId="urn:microsoft.com/office/officeart/2005/8/layout/equation1"/>
    <dgm:cxn modelId="{F0330245-D5F7-4B6F-A553-910F1BBE2391}" type="presParOf" srcId="{76D2FB63-378B-41D7-82AE-D00374CC8F9C}" destId="{ECEE19F0-D14A-4E55-9FD8-C42B56459B0C}" srcOrd="5" destOrd="0" presId="urn:microsoft.com/office/officeart/2005/8/layout/equation1"/>
    <dgm:cxn modelId="{DBF3550F-5E1E-401D-AB6A-1E326356D05E}" type="presParOf" srcId="{76D2FB63-378B-41D7-82AE-D00374CC8F9C}" destId="{144FF0C8-F33A-45CF-9B64-7168A334C89E}" srcOrd="6" destOrd="0" presId="urn:microsoft.com/office/officeart/2005/8/layout/equation1"/>
    <dgm:cxn modelId="{27D3C15E-EE19-49AE-AD64-0145C50029F9}" type="presParOf" srcId="{76D2FB63-378B-41D7-82AE-D00374CC8F9C}" destId="{A2A1963B-6130-4E8C-88A7-CF00BDFCBC8B}" srcOrd="7" destOrd="0" presId="urn:microsoft.com/office/officeart/2005/8/layout/equation1"/>
    <dgm:cxn modelId="{379736E2-35A2-444E-8A3F-BC86F88A68BB}" type="presParOf" srcId="{76D2FB63-378B-41D7-82AE-D00374CC8F9C}" destId="{7859C7AE-4EE6-4742-B014-227A485B16A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0C617-1BEC-4C90-92F8-773F270692C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F41E54B-519D-4709-9AB9-FDBAE42D30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42643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BB6072-4FAA-4E5E-93B7-37261203C154}" type="parTrans" cxnId="{F4D0D44A-D513-445B-8B04-A1035DAF2E51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3DD2CD-6F59-4F07-8E8E-D6A5DA65D1EB}" type="sibTrans" cxnId="{F4D0D44A-D513-445B-8B04-A1035DAF2E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658577-2FCC-446E-A960-B31B012427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800" b="0" cap="none" spc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 506199,5 </a:t>
          </a:r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F152399-861B-4559-81A8-BACAD1D63957}" type="parTrans" cxnId="{17AFCC69-DE27-4C08-82A9-9166CBBCF3C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935CF94-1FFC-4479-B643-1CB81DB48401}" type="sibTrans" cxnId="{17AFCC69-DE27-4C08-82A9-9166CBBCF3C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7A3BAF-F2FE-4373-861A-942E0D31674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548842,5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FB2905D-0FBE-4B47-9B91-E5364F544C63}" type="par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51A850-597D-46E3-8CBD-F5F7E1A9F85F}" type="sib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D2FB63-378B-41D7-82AE-D00374CC8F9C}" type="pres">
      <dgm:prSet presAssocID="{DA30C617-1BEC-4C90-92F8-773F270692CF}" presName="linearFlow" presStyleCnt="0">
        <dgm:presLayoutVars>
          <dgm:dir/>
          <dgm:resizeHandles val="exact"/>
        </dgm:presLayoutVars>
      </dgm:prSet>
      <dgm:spPr/>
    </dgm:pt>
    <dgm:pt modelId="{FDD6BD3E-63AA-4473-8A53-C8525C34E1C3}" type="pres">
      <dgm:prSet presAssocID="{1F41E54B-519D-4709-9AB9-FDBAE42D30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2FF5-A2A8-455B-8F92-DFFBAA6A4F0B}" type="pres">
      <dgm:prSet presAssocID="{053DD2CD-6F59-4F07-8E8E-D6A5DA65D1EB}" presName="spacerL" presStyleCnt="0"/>
      <dgm:spPr/>
    </dgm:pt>
    <dgm:pt modelId="{1C64FF38-D381-44A8-99C4-78D0393546F2}" type="pres">
      <dgm:prSet presAssocID="{053DD2CD-6F59-4F07-8E8E-D6A5DA65D1E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C37D34-5BA7-4585-988C-33BB4EB442C8}" type="pres">
      <dgm:prSet presAssocID="{053DD2CD-6F59-4F07-8E8E-D6A5DA65D1EB}" presName="spacerR" presStyleCnt="0"/>
      <dgm:spPr/>
    </dgm:pt>
    <dgm:pt modelId="{F87A40FF-0BC7-4F29-8893-7FF073277966}" type="pres">
      <dgm:prSet presAssocID="{59658577-2FCC-446E-A960-B31B012427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E19F0-D14A-4E55-9FD8-C42B56459B0C}" type="pres">
      <dgm:prSet presAssocID="{E935CF94-1FFC-4479-B643-1CB81DB48401}" presName="spacerL" presStyleCnt="0"/>
      <dgm:spPr/>
    </dgm:pt>
    <dgm:pt modelId="{144FF0C8-F33A-45CF-9B64-7168A334C89E}" type="pres">
      <dgm:prSet presAssocID="{E935CF94-1FFC-4479-B643-1CB81DB484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A1963B-6130-4E8C-88A7-CF00BDFCBC8B}" type="pres">
      <dgm:prSet presAssocID="{E935CF94-1FFC-4479-B643-1CB81DB48401}" presName="spacerR" presStyleCnt="0"/>
      <dgm:spPr/>
    </dgm:pt>
    <dgm:pt modelId="{7859C7AE-4EE6-4742-B014-227A485B16AE}" type="pres">
      <dgm:prSet presAssocID="{327A3BAF-F2FE-4373-861A-942E0D316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33A21-2F4E-4005-B2A7-733A7469CA42}" srcId="{DA30C617-1BEC-4C90-92F8-773F270692CF}" destId="{327A3BAF-F2FE-4373-861A-942E0D316746}" srcOrd="2" destOrd="0" parTransId="{5FB2905D-0FBE-4B47-9B91-E5364F544C63}" sibTransId="{EB51A850-597D-46E3-8CBD-F5F7E1A9F85F}"/>
    <dgm:cxn modelId="{20395905-4362-488D-8597-F45469383C04}" type="presOf" srcId="{1F41E54B-519D-4709-9AB9-FDBAE42D30C6}" destId="{FDD6BD3E-63AA-4473-8A53-C8525C34E1C3}" srcOrd="0" destOrd="0" presId="urn:microsoft.com/office/officeart/2005/8/layout/equation1"/>
    <dgm:cxn modelId="{F224A40D-27D4-4553-9EF1-0AEDAC6DF653}" type="presOf" srcId="{59658577-2FCC-446E-A960-B31B0124271E}" destId="{F87A40FF-0BC7-4F29-8893-7FF073277966}" srcOrd="0" destOrd="0" presId="urn:microsoft.com/office/officeart/2005/8/layout/equation1"/>
    <dgm:cxn modelId="{17AFCC69-DE27-4C08-82A9-9166CBBCF3CA}" srcId="{DA30C617-1BEC-4C90-92F8-773F270692CF}" destId="{59658577-2FCC-446E-A960-B31B0124271E}" srcOrd="1" destOrd="0" parTransId="{2F152399-861B-4559-81A8-BACAD1D63957}" sibTransId="{E935CF94-1FFC-4479-B643-1CB81DB48401}"/>
    <dgm:cxn modelId="{F623847B-BED8-4BF9-9442-04FCAC3BEAAD}" type="presOf" srcId="{053DD2CD-6F59-4F07-8E8E-D6A5DA65D1EB}" destId="{1C64FF38-D381-44A8-99C4-78D0393546F2}" srcOrd="0" destOrd="0" presId="urn:microsoft.com/office/officeart/2005/8/layout/equation1"/>
    <dgm:cxn modelId="{A6A531CE-A549-4474-839D-1ABA7758F851}" type="presOf" srcId="{E935CF94-1FFC-4479-B643-1CB81DB48401}" destId="{144FF0C8-F33A-45CF-9B64-7168A334C89E}" srcOrd="0" destOrd="0" presId="urn:microsoft.com/office/officeart/2005/8/layout/equation1"/>
    <dgm:cxn modelId="{F4D0D44A-D513-445B-8B04-A1035DAF2E51}" srcId="{DA30C617-1BEC-4C90-92F8-773F270692CF}" destId="{1F41E54B-519D-4709-9AB9-FDBAE42D30C6}" srcOrd="0" destOrd="0" parTransId="{9FBB6072-4FAA-4E5E-93B7-37261203C154}" sibTransId="{053DD2CD-6F59-4F07-8E8E-D6A5DA65D1EB}"/>
    <dgm:cxn modelId="{F9E151AD-DA79-4D0B-9E4E-2C6F7387CF18}" type="presOf" srcId="{327A3BAF-F2FE-4373-861A-942E0D316746}" destId="{7859C7AE-4EE6-4742-B014-227A485B16AE}" srcOrd="0" destOrd="0" presId="urn:microsoft.com/office/officeart/2005/8/layout/equation1"/>
    <dgm:cxn modelId="{80362FCB-8DCE-4395-9634-BB0A244A57F4}" type="presOf" srcId="{DA30C617-1BEC-4C90-92F8-773F270692CF}" destId="{76D2FB63-378B-41D7-82AE-D00374CC8F9C}" srcOrd="0" destOrd="0" presId="urn:microsoft.com/office/officeart/2005/8/layout/equation1"/>
    <dgm:cxn modelId="{40F54BB2-8256-4755-8AC4-EABB382E21F9}" type="presParOf" srcId="{76D2FB63-378B-41D7-82AE-D00374CC8F9C}" destId="{FDD6BD3E-63AA-4473-8A53-C8525C34E1C3}" srcOrd="0" destOrd="0" presId="urn:microsoft.com/office/officeart/2005/8/layout/equation1"/>
    <dgm:cxn modelId="{5C467CA3-0A00-4A6E-BB6E-E82FDB0EA362}" type="presParOf" srcId="{76D2FB63-378B-41D7-82AE-D00374CC8F9C}" destId="{D25B2FF5-A2A8-455B-8F92-DFFBAA6A4F0B}" srcOrd="1" destOrd="0" presId="urn:microsoft.com/office/officeart/2005/8/layout/equation1"/>
    <dgm:cxn modelId="{C1177F05-35F3-4344-84A9-1B7FBD3F0398}" type="presParOf" srcId="{76D2FB63-378B-41D7-82AE-D00374CC8F9C}" destId="{1C64FF38-D381-44A8-99C4-78D0393546F2}" srcOrd="2" destOrd="0" presId="urn:microsoft.com/office/officeart/2005/8/layout/equation1"/>
    <dgm:cxn modelId="{FB006F33-B681-488B-9C9C-268CDDD1C708}" type="presParOf" srcId="{76D2FB63-378B-41D7-82AE-D00374CC8F9C}" destId="{00C37D34-5BA7-4585-988C-33BB4EB442C8}" srcOrd="3" destOrd="0" presId="urn:microsoft.com/office/officeart/2005/8/layout/equation1"/>
    <dgm:cxn modelId="{183CC777-54ED-45E2-8C4E-34A512690B6E}" type="presParOf" srcId="{76D2FB63-378B-41D7-82AE-D00374CC8F9C}" destId="{F87A40FF-0BC7-4F29-8893-7FF073277966}" srcOrd="4" destOrd="0" presId="urn:microsoft.com/office/officeart/2005/8/layout/equation1"/>
    <dgm:cxn modelId="{C391ACD4-FCDD-45DA-B4ED-9F710A5B78FB}" type="presParOf" srcId="{76D2FB63-378B-41D7-82AE-D00374CC8F9C}" destId="{ECEE19F0-D14A-4E55-9FD8-C42B56459B0C}" srcOrd="5" destOrd="0" presId="urn:microsoft.com/office/officeart/2005/8/layout/equation1"/>
    <dgm:cxn modelId="{04590036-7E61-4A47-9D59-33B7048A0721}" type="presParOf" srcId="{76D2FB63-378B-41D7-82AE-D00374CC8F9C}" destId="{144FF0C8-F33A-45CF-9B64-7168A334C89E}" srcOrd="6" destOrd="0" presId="urn:microsoft.com/office/officeart/2005/8/layout/equation1"/>
    <dgm:cxn modelId="{C4A0BD80-F222-423C-94AB-6D5ECCE0196A}" type="presParOf" srcId="{76D2FB63-378B-41D7-82AE-D00374CC8F9C}" destId="{A2A1963B-6130-4E8C-88A7-CF00BDFCBC8B}" srcOrd="7" destOrd="0" presId="urn:microsoft.com/office/officeart/2005/8/layout/equation1"/>
    <dgm:cxn modelId="{6AAA8242-5381-4B83-8CCD-EFC6036C0558}" type="presParOf" srcId="{76D2FB63-378B-41D7-82AE-D00374CC8F9C}" destId="{7859C7AE-4EE6-4742-B014-227A485B16A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0C617-1BEC-4C90-92F8-773F270692C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F41E54B-519D-4709-9AB9-FDBAE42D30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37063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BB6072-4FAA-4E5E-93B7-37261203C154}" type="parTrans" cxnId="{F4D0D44A-D513-445B-8B04-A1035DAF2E51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3DD2CD-6F59-4F07-8E8E-D6A5DA65D1EB}" type="sibTrans" cxnId="{F4D0D44A-D513-445B-8B04-A1035DAF2E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658577-2FCC-446E-A960-B31B012427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 523403,8 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F152399-861B-4559-81A8-BACAD1D63957}" type="parTrans" cxnId="{17AFCC69-DE27-4C08-82A9-9166CBBCF3C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935CF94-1FFC-4479-B643-1CB81DB48401}" type="sibTrans" cxnId="{17AFCC69-DE27-4C08-82A9-9166CBBCF3C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7A3BAF-F2FE-4373-861A-942E0D31674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560466,8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FB2905D-0FBE-4B47-9B91-E5364F544C63}" type="par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51A850-597D-46E3-8CBD-F5F7E1A9F85F}" type="sib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D2FB63-378B-41D7-82AE-D00374CC8F9C}" type="pres">
      <dgm:prSet presAssocID="{DA30C617-1BEC-4C90-92F8-773F270692CF}" presName="linearFlow" presStyleCnt="0">
        <dgm:presLayoutVars>
          <dgm:dir/>
          <dgm:resizeHandles val="exact"/>
        </dgm:presLayoutVars>
      </dgm:prSet>
      <dgm:spPr/>
    </dgm:pt>
    <dgm:pt modelId="{FDD6BD3E-63AA-4473-8A53-C8525C34E1C3}" type="pres">
      <dgm:prSet presAssocID="{1F41E54B-519D-4709-9AB9-FDBAE42D30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2FF5-A2A8-455B-8F92-DFFBAA6A4F0B}" type="pres">
      <dgm:prSet presAssocID="{053DD2CD-6F59-4F07-8E8E-D6A5DA65D1EB}" presName="spacerL" presStyleCnt="0"/>
      <dgm:spPr/>
    </dgm:pt>
    <dgm:pt modelId="{1C64FF38-D381-44A8-99C4-78D0393546F2}" type="pres">
      <dgm:prSet presAssocID="{053DD2CD-6F59-4F07-8E8E-D6A5DA65D1E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C37D34-5BA7-4585-988C-33BB4EB442C8}" type="pres">
      <dgm:prSet presAssocID="{053DD2CD-6F59-4F07-8E8E-D6A5DA65D1EB}" presName="spacerR" presStyleCnt="0"/>
      <dgm:spPr/>
    </dgm:pt>
    <dgm:pt modelId="{F87A40FF-0BC7-4F29-8893-7FF073277966}" type="pres">
      <dgm:prSet presAssocID="{59658577-2FCC-446E-A960-B31B012427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E19F0-D14A-4E55-9FD8-C42B56459B0C}" type="pres">
      <dgm:prSet presAssocID="{E935CF94-1FFC-4479-B643-1CB81DB48401}" presName="spacerL" presStyleCnt="0"/>
      <dgm:spPr/>
    </dgm:pt>
    <dgm:pt modelId="{144FF0C8-F33A-45CF-9B64-7168A334C89E}" type="pres">
      <dgm:prSet presAssocID="{E935CF94-1FFC-4479-B643-1CB81DB484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A1963B-6130-4E8C-88A7-CF00BDFCBC8B}" type="pres">
      <dgm:prSet presAssocID="{E935CF94-1FFC-4479-B643-1CB81DB48401}" presName="spacerR" presStyleCnt="0"/>
      <dgm:spPr/>
    </dgm:pt>
    <dgm:pt modelId="{7859C7AE-4EE6-4742-B014-227A485B16AE}" type="pres">
      <dgm:prSet presAssocID="{327A3BAF-F2FE-4373-861A-942E0D316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BE4A7-4988-4FFA-94D8-44A4723F8BE6}" type="presOf" srcId="{DA30C617-1BEC-4C90-92F8-773F270692CF}" destId="{76D2FB63-378B-41D7-82AE-D00374CC8F9C}" srcOrd="0" destOrd="0" presId="urn:microsoft.com/office/officeart/2005/8/layout/equation1"/>
    <dgm:cxn modelId="{3675A889-1562-4931-A1E7-29107C37AA15}" type="presOf" srcId="{1F41E54B-519D-4709-9AB9-FDBAE42D30C6}" destId="{FDD6BD3E-63AA-4473-8A53-C8525C34E1C3}" srcOrd="0" destOrd="0" presId="urn:microsoft.com/office/officeart/2005/8/layout/equation1"/>
    <dgm:cxn modelId="{0162AE1D-0DFD-4119-A075-3C5615AB9A11}" type="presOf" srcId="{053DD2CD-6F59-4F07-8E8E-D6A5DA65D1EB}" destId="{1C64FF38-D381-44A8-99C4-78D0393546F2}" srcOrd="0" destOrd="0" presId="urn:microsoft.com/office/officeart/2005/8/layout/equation1"/>
    <dgm:cxn modelId="{27333A21-2F4E-4005-B2A7-733A7469CA42}" srcId="{DA30C617-1BEC-4C90-92F8-773F270692CF}" destId="{327A3BAF-F2FE-4373-861A-942E0D316746}" srcOrd="2" destOrd="0" parTransId="{5FB2905D-0FBE-4B47-9B91-E5364F544C63}" sibTransId="{EB51A850-597D-46E3-8CBD-F5F7E1A9F85F}"/>
    <dgm:cxn modelId="{B9C9E0FA-20C1-48DB-BFFD-34F6062A28E1}" type="presOf" srcId="{59658577-2FCC-446E-A960-B31B0124271E}" destId="{F87A40FF-0BC7-4F29-8893-7FF073277966}" srcOrd="0" destOrd="0" presId="urn:microsoft.com/office/officeart/2005/8/layout/equation1"/>
    <dgm:cxn modelId="{4F4C973F-3BA1-495D-B63B-3F645121FB72}" type="presOf" srcId="{327A3BAF-F2FE-4373-861A-942E0D316746}" destId="{7859C7AE-4EE6-4742-B014-227A485B16AE}" srcOrd="0" destOrd="0" presId="urn:microsoft.com/office/officeart/2005/8/layout/equation1"/>
    <dgm:cxn modelId="{F4D0D44A-D513-445B-8B04-A1035DAF2E51}" srcId="{DA30C617-1BEC-4C90-92F8-773F270692CF}" destId="{1F41E54B-519D-4709-9AB9-FDBAE42D30C6}" srcOrd="0" destOrd="0" parTransId="{9FBB6072-4FAA-4E5E-93B7-37261203C154}" sibTransId="{053DD2CD-6F59-4F07-8E8E-D6A5DA65D1EB}"/>
    <dgm:cxn modelId="{0A6C335A-BE85-45B5-A2A7-861BC86125CB}" type="presOf" srcId="{E935CF94-1FFC-4479-B643-1CB81DB48401}" destId="{144FF0C8-F33A-45CF-9B64-7168A334C89E}" srcOrd="0" destOrd="0" presId="urn:microsoft.com/office/officeart/2005/8/layout/equation1"/>
    <dgm:cxn modelId="{17AFCC69-DE27-4C08-82A9-9166CBBCF3CA}" srcId="{DA30C617-1BEC-4C90-92F8-773F270692CF}" destId="{59658577-2FCC-446E-A960-B31B0124271E}" srcOrd="1" destOrd="0" parTransId="{2F152399-861B-4559-81A8-BACAD1D63957}" sibTransId="{E935CF94-1FFC-4479-B643-1CB81DB48401}"/>
    <dgm:cxn modelId="{285032D3-2933-4109-9976-11FF7081AA68}" type="presParOf" srcId="{76D2FB63-378B-41D7-82AE-D00374CC8F9C}" destId="{FDD6BD3E-63AA-4473-8A53-C8525C34E1C3}" srcOrd="0" destOrd="0" presId="urn:microsoft.com/office/officeart/2005/8/layout/equation1"/>
    <dgm:cxn modelId="{9E008A9A-EAF1-4811-9BFC-52FC9264D0F4}" type="presParOf" srcId="{76D2FB63-378B-41D7-82AE-D00374CC8F9C}" destId="{D25B2FF5-A2A8-455B-8F92-DFFBAA6A4F0B}" srcOrd="1" destOrd="0" presId="urn:microsoft.com/office/officeart/2005/8/layout/equation1"/>
    <dgm:cxn modelId="{75E11F5F-19CA-420E-90B3-15AC0AF85B2E}" type="presParOf" srcId="{76D2FB63-378B-41D7-82AE-D00374CC8F9C}" destId="{1C64FF38-D381-44A8-99C4-78D0393546F2}" srcOrd="2" destOrd="0" presId="urn:microsoft.com/office/officeart/2005/8/layout/equation1"/>
    <dgm:cxn modelId="{86937C11-F2B7-46A3-959B-F621BD3308A2}" type="presParOf" srcId="{76D2FB63-378B-41D7-82AE-D00374CC8F9C}" destId="{00C37D34-5BA7-4585-988C-33BB4EB442C8}" srcOrd="3" destOrd="0" presId="urn:microsoft.com/office/officeart/2005/8/layout/equation1"/>
    <dgm:cxn modelId="{3ED809A7-9EB6-4DA2-AEFE-DE4B6783DF5D}" type="presParOf" srcId="{76D2FB63-378B-41D7-82AE-D00374CC8F9C}" destId="{F87A40FF-0BC7-4F29-8893-7FF073277966}" srcOrd="4" destOrd="0" presId="urn:microsoft.com/office/officeart/2005/8/layout/equation1"/>
    <dgm:cxn modelId="{FB928770-1241-44E9-A063-1CB9A2273D4B}" type="presParOf" srcId="{76D2FB63-378B-41D7-82AE-D00374CC8F9C}" destId="{ECEE19F0-D14A-4E55-9FD8-C42B56459B0C}" srcOrd="5" destOrd="0" presId="urn:microsoft.com/office/officeart/2005/8/layout/equation1"/>
    <dgm:cxn modelId="{49DCA69F-6BD0-41F5-9274-AE4E01D8DE4E}" type="presParOf" srcId="{76D2FB63-378B-41D7-82AE-D00374CC8F9C}" destId="{144FF0C8-F33A-45CF-9B64-7168A334C89E}" srcOrd="6" destOrd="0" presId="urn:microsoft.com/office/officeart/2005/8/layout/equation1"/>
    <dgm:cxn modelId="{1AF42D0D-F83E-45DE-98AA-5C7275167471}" type="presParOf" srcId="{76D2FB63-378B-41D7-82AE-D00374CC8F9C}" destId="{A2A1963B-6130-4E8C-88A7-CF00BDFCBC8B}" srcOrd="7" destOrd="0" presId="urn:microsoft.com/office/officeart/2005/8/layout/equation1"/>
    <dgm:cxn modelId="{FD9AE072-30A1-4BAB-876C-48979B4BA244}" type="presParOf" srcId="{76D2FB63-378B-41D7-82AE-D00374CC8F9C}" destId="{7859C7AE-4EE6-4742-B014-227A485B16A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30C617-1BEC-4C90-92F8-773F270692C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F41E54B-519D-4709-9AB9-FDBAE42D30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38351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BB6072-4FAA-4E5E-93B7-37261203C154}" type="parTrans" cxnId="{F4D0D44A-D513-445B-8B04-A1035DAF2E51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3DD2CD-6F59-4F07-8E8E-D6A5DA65D1EB}" type="sibTrans" cxnId="{F4D0D44A-D513-445B-8B04-A1035DAF2E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658577-2FCC-446E-A960-B31B012427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 508791,5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F152399-861B-4559-81A8-BACAD1D63957}" type="parTrans" cxnId="{17AFCC69-DE27-4C08-82A9-9166CBBCF3C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935CF94-1FFC-4479-B643-1CB81DB48401}" type="sibTrans" cxnId="{17AFCC69-DE27-4C08-82A9-9166CBBCF3C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7A3BAF-F2FE-4373-861A-942E0D31674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547142,5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FB2905D-0FBE-4B47-9B91-E5364F544C63}" type="par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51A850-597D-46E3-8CBD-F5F7E1A9F85F}" type="sib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D2FB63-378B-41D7-82AE-D00374CC8F9C}" type="pres">
      <dgm:prSet presAssocID="{DA30C617-1BEC-4C90-92F8-773F270692CF}" presName="linearFlow" presStyleCnt="0">
        <dgm:presLayoutVars>
          <dgm:dir/>
          <dgm:resizeHandles val="exact"/>
        </dgm:presLayoutVars>
      </dgm:prSet>
      <dgm:spPr/>
    </dgm:pt>
    <dgm:pt modelId="{FDD6BD3E-63AA-4473-8A53-C8525C34E1C3}" type="pres">
      <dgm:prSet presAssocID="{1F41E54B-519D-4709-9AB9-FDBAE42D30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2FF5-A2A8-455B-8F92-DFFBAA6A4F0B}" type="pres">
      <dgm:prSet presAssocID="{053DD2CD-6F59-4F07-8E8E-D6A5DA65D1EB}" presName="spacerL" presStyleCnt="0"/>
      <dgm:spPr/>
    </dgm:pt>
    <dgm:pt modelId="{1C64FF38-D381-44A8-99C4-78D0393546F2}" type="pres">
      <dgm:prSet presAssocID="{053DD2CD-6F59-4F07-8E8E-D6A5DA65D1E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C37D34-5BA7-4585-988C-33BB4EB442C8}" type="pres">
      <dgm:prSet presAssocID="{053DD2CD-6F59-4F07-8E8E-D6A5DA65D1EB}" presName="spacerR" presStyleCnt="0"/>
      <dgm:spPr/>
    </dgm:pt>
    <dgm:pt modelId="{F87A40FF-0BC7-4F29-8893-7FF073277966}" type="pres">
      <dgm:prSet presAssocID="{59658577-2FCC-446E-A960-B31B012427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E19F0-D14A-4E55-9FD8-C42B56459B0C}" type="pres">
      <dgm:prSet presAssocID="{E935CF94-1FFC-4479-B643-1CB81DB48401}" presName="spacerL" presStyleCnt="0"/>
      <dgm:spPr/>
    </dgm:pt>
    <dgm:pt modelId="{144FF0C8-F33A-45CF-9B64-7168A334C89E}" type="pres">
      <dgm:prSet presAssocID="{E935CF94-1FFC-4479-B643-1CB81DB484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A1963B-6130-4E8C-88A7-CF00BDFCBC8B}" type="pres">
      <dgm:prSet presAssocID="{E935CF94-1FFC-4479-B643-1CB81DB48401}" presName="spacerR" presStyleCnt="0"/>
      <dgm:spPr/>
    </dgm:pt>
    <dgm:pt modelId="{7859C7AE-4EE6-4742-B014-227A485B16AE}" type="pres">
      <dgm:prSet presAssocID="{327A3BAF-F2FE-4373-861A-942E0D316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33A21-2F4E-4005-B2A7-733A7469CA42}" srcId="{DA30C617-1BEC-4C90-92F8-773F270692CF}" destId="{327A3BAF-F2FE-4373-861A-942E0D316746}" srcOrd="2" destOrd="0" parTransId="{5FB2905D-0FBE-4B47-9B91-E5364F544C63}" sibTransId="{EB51A850-597D-46E3-8CBD-F5F7E1A9F85F}"/>
    <dgm:cxn modelId="{17AFCC69-DE27-4C08-82A9-9166CBBCF3CA}" srcId="{DA30C617-1BEC-4C90-92F8-773F270692CF}" destId="{59658577-2FCC-446E-A960-B31B0124271E}" srcOrd="1" destOrd="0" parTransId="{2F152399-861B-4559-81A8-BACAD1D63957}" sibTransId="{E935CF94-1FFC-4479-B643-1CB81DB48401}"/>
    <dgm:cxn modelId="{5945C7FC-5081-4A2B-9E11-79D7537C98FE}" type="presOf" srcId="{DA30C617-1BEC-4C90-92F8-773F270692CF}" destId="{76D2FB63-378B-41D7-82AE-D00374CC8F9C}" srcOrd="0" destOrd="0" presId="urn:microsoft.com/office/officeart/2005/8/layout/equation1"/>
    <dgm:cxn modelId="{3197E22B-62DE-4D9D-A20E-BBE6B32ACB5E}" type="presOf" srcId="{1F41E54B-519D-4709-9AB9-FDBAE42D30C6}" destId="{FDD6BD3E-63AA-4473-8A53-C8525C34E1C3}" srcOrd="0" destOrd="0" presId="urn:microsoft.com/office/officeart/2005/8/layout/equation1"/>
    <dgm:cxn modelId="{F4D0D44A-D513-445B-8B04-A1035DAF2E51}" srcId="{DA30C617-1BEC-4C90-92F8-773F270692CF}" destId="{1F41E54B-519D-4709-9AB9-FDBAE42D30C6}" srcOrd="0" destOrd="0" parTransId="{9FBB6072-4FAA-4E5E-93B7-37261203C154}" sibTransId="{053DD2CD-6F59-4F07-8E8E-D6A5DA65D1EB}"/>
    <dgm:cxn modelId="{936DC664-E652-4763-B61D-6EE66D0B1A9A}" type="presOf" srcId="{053DD2CD-6F59-4F07-8E8E-D6A5DA65D1EB}" destId="{1C64FF38-D381-44A8-99C4-78D0393546F2}" srcOrd="0" destOrd="0" presId="urn:microsoft.com/office/officeart/2005/8/layout/equation1"/>
    <dgm:cxn modelId="{33DB3536-FE2A-4B14-B85F-3135DD7631FD}" type="presOf" srcId="{59658577-2FCC-446E-A960-B31B0124271E}" destId="{F87A40FF-0BC7-4F29-8893-7FF073277966}" srcOrd="0" destOrd="0" presId="urn:microsoft.com/office/officeart/2005/8/layout/equation1"/>
    <dgm:cxn modelId="{262A412E-8AB3-43C3-9A95-342A84F00486}" type="presOf" srcId="{E935CF94-1FFC-4479-B643-1CB81DB48401}" destId="{144FF0C8-F33A-45CF-9B64-7168A334C89E}" srcOrd="0" destOrd="0" presId="urn:microsoft.com/office/officeart/2005/8/layout/equation1"/>
    <dgm:cxn modelId="{B4B3C45D-4E24-4471-B1AB-683C45C42E40}" type="presOf" srcId="{327A3BAF-F2FE-4373-861A-942E0D316746}" destId="{7859C7AE-4EE6-4742-B014-227A485B16AE}" srcOrd="0" destOrd="0" presId="urn:microsoft.com/office/officeart/2005/8/layout/equation1"/>
    <dgm:cxn modelId="{7B91D892-2FD1-4533-866B-4EE5CA92E89C}" type="presParOf" srcId="{76D2FB63-378B-41D7-82AE-D00374CC8F9C}" destId="{FDD6BD3E-63AA-4473-8A53-C8525C34E1C3}" srcOrd="0" destOrd="0" presId="urn:microsoft.com/office/officeart/2005/8/layout/equation1"/>
    <dgm:cxn modelId="{D732C93D-C1D4-4CA0-BCBE-A3F52F6774C5}" type="presParOf" srcId="{76D2FB63-378B-41D7-82AE-D00374CC8F9C}" destId="{D25B2FF5-A2A8-455B-8F92-DFFBAA6A4F0B}" srcOrd="1" destOrd="0" presId="urn:microsoft.com/office/officeart/2005/8/layout/equation1"/>
    <dgm:cxn modelId="{0BC1A4F2-0482-4227-9901-942D7199E3E7}" type="presParOf" srcId="{76D2FB63-378B-41D7-82AE-D00374CC8F9C}" destId="{1C64FF38-D381-44A8-99C4-78D0393546F2}" srcOrd="2" destOrd="0" presId="urn:microsoft.com/office/officeart/2005/8/layout/equation1"/>
    <dgm:cxn modelId="{13962563-A33E-4352-9A2C-306B8CBF31BB}" type="presParOf" srcId="{76D2FB63-378B-41D7-82AE-D00374CC8F9C}" destId="{00C37D34-5BA7-4585-988C-33BB4EB442C8}" srcOrd="3" destOrd="0" presId="urn:microsoft.com/office/officeart/2005/8/layout/equation1"/>
    <dgm:cxn modelId="{7662C3B9-EF38-4559-ADD0-B4031F9E9633}" type="presParOf" srcId="{76D2FB63-378B-41D7-82AE-D00374CC8F9C}" destId="{F87A40FF-0BC7-4F29-8893-7FF073277966}" srcOrd="4" destOrd="0" presId="urn:microsoft.com/office/officeart/2005/8/layout/equation1"/>
    <dgm:cxn modelId="{C0D4D9B9-BFA1-4CF9-A146-81D1E1B7AD2E}" type="presParOf" srcId="{76D2FB63-378B-41D7-82AE-D00374CC8F9C}" destId="{ECEE19F0-D14A-4E55-9FD8-C42B56459B0C}" srcOrd="5" destOrd="0" presId="urn:microsoft.com/office/officeart/2005/8/layout/equation1"/>
    <dgm:cxn modelId="{41B590BC-A072-4495-ABB7-346C54EF7BE1}" type="presParOf" srcId="{76D2FB63-378B-41D7-82AE-D00374CC8F9C}" destId="{144FF0C8-F33A-45CF-9B64-7168A334C89E}" srcOrd="6" destOrd="0" presId="urn:microsoft.com/office/officeart/2005/8/layout/equation1"/>
    <dgm:cxn modelId="{5F427FB0-DD88-4B3B-ABE7-D1D30810123B}" type="presParOf" srcId="{76D2FB63-378B-41D7-82AE-D00374CC8F9C}" destId="{A2A1963B-6130-4E8C-88A7-CF00BDFCBC8B}" srcOrd="7" destOrd="0" presId="urn:microsoft.com/office/officeart/2005/8/layout/equation1"/>
    <dgm:cxn modelId="{A40587CC-A7E8-477E-A1E1-EF841E7FED57}" type="presParOf" srcId="{76D2FB63-378B-41D7-82AE-D00374CC8F9C}" destId="{7859C7AE-4EE6-4742-B014-227A485B16A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30C617-1BEC-4C90-92F8-773F270692C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F41E54B-519D-4709-9AB9-FDBAE42D30C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39470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BB6072-4FAA-4E5E-93B7-37261203C154}" type="parTrans" cxnId="{F4D0D44A-D513-445B-8B04-A1035DAF2E51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3DD2CD-6F59-4F07-8E8E-D6A5DA65D1EB}" type="sibTrans" cxnId="{F4D0D44A-D513-445B-8B04-A1035DAF2E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658577-2FCC-446E-A960-B31B012427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 507030,6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F152399-861B-4559-81A8-BACAD1D63957}" type="parTrans" cxnId="{17AFCC69-DE27-4C08-82A9-9166CBBCF3C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935CF94-1FFC-4479-B643-1CB81DB48401}" type="sibTrans" cxnId="{17AFCC69-DE27-4C08-82A9-9166CBBCF3C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7A3BAF-F2FE-4373-861A-942E0D31674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546500,6 тыс. рублей</a:t>
          </a:r>
          <a:endParaRPr lang="ru-RU" sz="8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FB2905D-0FBE-4B47-9B91-E5364F544C63}" type="par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51A850-597D-46E3-8CBD-F5F7E1A9F85F}" type="sibTrans" cxnId="{27333A21-2F4E-4005-B2A7-733A7469CA4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D2FB63-378B-41D7-82AE-D00374CC8F9C}" type="pres">
      <dgm:prSet presAssocID="{DA30C617-1BEC-4C90-92F8-773F270692CF}" presName="linearFlow" presStyleCnt="0">
        <dgm:presLayoutVars>
          <dgm:dir/>
          <dgm:resizeHandles val="exact"/>
        </dgm:presLayoutVars>
      </dgm:prSet>
      <dgm:spPr/>
    </dgm:pt>
    <dgm:pt modelId="{FDD6BD3E-63AA-4473-8A53-C8525C34E1C3}" type="pres">
      <dgm:prSet presAssocID="{1F41E54B-519D-4709-9AB9-FDBAE42D30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2FF5-A2A8-455B-8F92-DFFBAA6A4F0B}" type="pres">
      <dgm:prSet presAssocID="{053DD2CD-6F59-4F07-8E8E-D6A5DA65D1EB}" presName="spacerL" presStyleCnt="0"/>
      <dgm:spPr/>
    </dgm:pt>
    <dgm:pt modelId="{1C64FF38-D381-44A8-99C4-78D0393546F2}" type="pres">
      <dgm:prSet presAssocID="{053DD2CD-6F59-4F07-8E8E-D6A5DA65D1E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C37D34-5BA7-4585-988C-33BB4EB442C8}" type="pres">
      <dgm:prSet presAssocID="{053DD2CD-6F59-4F07-8E8E-D6A5DA65D1EB}" presName="spacerR" presStyleCnt="0"/>
      <dgm:spPr/>
    </dgm:pt>
    <dgm:pt modelId="{F87A40FF-0BC7-4F29-8893-7FF073277966}" type="pres">
      <dgm:prSet presAssocID="{59658577-2FCC-446E-A960-B31B012427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E19F0-D14A-4E55-9FD8-C42B56459B0C}" type="pres">
      <dgm:prSet presAssocID="{E935CF94-1FFC-4479-B643-1CB81DB48401}" presName="spacerL" presStyleCnt="0"/>
      <dgm:spPr/>
    </dgm:pt>
    <dgm:pt modelId="{144FF0C8-F33A-45CF-9B64-7168A334C89E}" type="pres">
      <dgm:prSet presAssocID="{E935CF94-1FFC-4479-B643-1CB81DB484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A1963B-6130-4E8C-88A7-CF00BDFCBC8B}" type="pres">
      <dgm:prSet presAssocID="{E935CF94-1FFC-4479-B643-1CB81DB48401}" presName="spacerR" presStyleCnt="0"/>
      <dgm:spPr/>
    </dgm:pt>
    <dgm:pt modelId="{7859C7AE-4EE6-4742-B014-227A485B16AE}" type="pres">
      <dgm:prSet presAssocID="{327A3BAF-F2FE-4373-861A-942E0D316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D2523-8501-4AC1-A10A-B03A17BB8483}" type="presOf" srcId="{DA30C617-1BEC-4C90-92F8-773F270692CF}" destId="{76D2FB63-378B-41D7-82AE-D00374CC8F9C}" srcOrd="0" destOrd="0" presId="urn:microsoft.com/office/officeart/2005/8/layout/equation1"/>
    <dgm:cxn modelId="{C49B9964-03B7-4259-88CB-B7A6EA8EB1FF}" type="presOf" srcId="{053DD2CD-6F59-4F07-8E8E-D6A5DA65D1EB}" destId="{1C64FF38-D381-44A8-99C4-78D0393546F2}" srcOrd="0" destOrd="0" presId="urn:microsoft.com/office/officeart/2005/8/layout/equation1"/>
    <dgm:cxn modelId="{94101865-70D4-4C07-8103-323980D60C4D}" type="presOf" srcId="{327A3BAF-F2FE-4373-861A-942E0D316746}" destId="{7859C7AE-4EE6-4742-B014-227A485B16AE}" srcOrd="0" destOrd="0" presId="urn:microsoft.com/office/officeart/2005/8/layout/equation1"/>
    <dgm:cxn modelId="{0E16E06A-B4CB-487B-B465-B178516E9BBB}" type="presOf" srcId="{E935CF94-1FFC-4479-B643-1CB81DB48401}" destId="{144FF0C8-F33A-45CF-9B64-7168A334C89E}" srcOrd="0" destOrd="0" presId="urn:microsoft.com/office/officeart/2005/8/layout/equation1"/>
    <dgm:cxn modelId="{5353899C-91FA-4031-B8BE-B335E991A357}" type="presOf" srcId="{1F41E54B-519D-4709-9AB9-FDBAE42D30C6}" destId="{FDD6BD3E-63AA-4473-8A53-C8525C34E1C3}" srcOrd="0" destOrd="0" presId="urn:microsoft.com/office/officeart/2005/8/layout/equation1"/>
    <dgm:cxn modelId="{27333A21-2F4E-4005-B2A7-733A7469CA42}" srcId="{DA30C617-1BEC-4C90-92F8-773F270692CF}" destId="{327A3BAF-F2FE-4373-861A-942E0D316746}" srcOrd="2" destOrd="0" parTransId="{5FB2905D-0FBE-4B47-9B91-E5364F544C63}" sibTransId="{EB51A850-597D-46E3-8CBD-F5F7E1A9F85F}"/>
    <dgm:cxn modelId="{F4D0D44A-D513-445B-8B04-A1035DAF2E51}" srcId="{DA30C617-1BEC-4C90-92F8-773F270692CF}" destId="{1F41E54B-519D-4709-9AB9-FDBAE42D30C6}" srcOrd="0" destOrd="0" parTransId="{9FBB6072-4FAA-4E5E-93B7-37261203C154}" sibTransId="{053DD2CD-6F59-4F07-8E8E-D6A5DA65D1EB}"/>
    <dgm:cxn modelId="{CA2F595D-3E67-4A0D-94E8-D0AB6E6BD365}" type="presOf" srcId="{59658577-2FCC-446E-A960-B31B0124271E}" destId="{F87A40FF-0BC7-4F29-8893-7FF073277966}" srcOrd="0" destOrd="0" presId="urn:microsoft.com/office/officeart/2005/8/layout/equation1"/>
    <dgm:cxn modelId="{17AFCC69-DE27-4C08-82A9-9166CBBCF3CA}" srcId="{DA30C617-1BEC-4C90-92F8-773F270692CF}" destId="{59658577-2FCC-446E-A960-B31B0124271E}" srcOrd="1" destOrd="0" parTransId="{2F152399-861B-4559-81A8-BACAD1D63957}" sibTransId="{E935CF94-1FFC-4479-B643-1CB81DB48401}"/>
    <dgm:cxn modelId="{FDEC1AD7-8B47-41CE-8EED-0F4A0BE93FA4}" type="presParOf" srcId="{76D2FB63-378B-41D7-82AE-D00374CC8F9C}" destId="{FDD6BD3E-63AA-4473-8A53-C8525C34E1C3}" srcOrd="0" destOrd="0" presId="urn:microsoft.com/office/officeart/2005/8/layout/equation1"/>
    <dgm:cxn modelId="{1F9E6479-A2AF-401B-94CB-EC549BF10BC6}" type="presParOf" srcId="{76D2FB63-378B-41D7-82AE-D00374CC8F9C}" destId="{D25B2FF5-A2A8-455B-8F92-DFFBAA6A4F0B}" srcOrd="1" destOrd="0" presId="urn:microsoft.com/office/officeart/2005/8/layout/equation1"/>
    <dgm:cxn modelId="{D7DA32D8-6FA5-42A6-A066-5BF8A53F1675}" type="presParOf" srcId="{76D2FB63-378B-41D7-82AE-D00374CC8F9C}" destId="{1C64FF38-D381-44A8-99C4-78D0393546F2}" srcOrd="2" destOrd="0" presId="urn:microsoft.com/office/officeart/2005/8/layout/equation1"/>
    <dgm:cxn modelId="{F6126B44-60AF-48CC-A4BE-67DAF03299D6}" type="presParOf" srcId="{76D2FB63-378B-41D7-82AE-D00374CC8F9C}" destId="{00C37D34-5BA7-4585-988C-33BB4EB442C8}" srcOrd="3" destOrd="0" presId="urn:microsoft.com/office/officeart/2005/8/layout/equation1"/>
    <dgm:cxn modelId="{ACB9B54F-404F-4E2D-A839-519285D4732A}" type="presParOf" srcId="{76D2FB63-378B-41D7-82AE-D00374CC8F9C}" destId="{F87A40FF-0BC7-4F29-8893-7FF073277966}" srcOrd="4" destOrd="0" presId="urn:microsoft.com/office/officeart/2005/8/layout/equation1"/>
    <dgm:cxn modelId="{9A4805EE-CA92-412C-85D3-B881A53FE9AB}" type="presParOf" srcId="{76D2FB63-378B-41D7-82AE-D00374CC8F9C}" destId="{ECEE19F0-D14A-4E55-9FD8-C42B56459B0C}" srcOrd="5" destOrd="0" presId="urn:microsoft.com/office/officeart/2005/8/layout/equation1"/>
    <dgm:cxn modelId="{CCDFCEEF-B85B-4323-88B1-65DC5B75BB0E}" type="presParOf" srcId="{76D2FB63-378B-41D7-82AE-D00374CC8F9C}" destId="{144FF0C8-F33A-45CF-9B64-7168A334C89E}" srcOrd="6" destOrd="0" presId="urn:microsoft.com/office/officeart/2005/8/layout/equation1"/>
    <dgm:cxn modelId="{0EBE2E5A-704F-4690-B8AE-C9FFF2F4C9FC}" type="presParOf" srcId="{76D2FB63-378B-41D7-82AE-D00374CC8F9C}" destId="{A2A1963B-6130-4E8C-88A7-CF00BDFCBC8B}" srcOrd="7" destOrd="0" presId="urn:microsoft.com/office/officeart/2005/8/layout/equation1"/>
    <dgm:cxn modelId="{FED53B0A-F914-4CEB-9838-697D84E2CD1E}" type="presParOf" srcId="{76D2FB63-378B-41D7-82AE-D00374CC8F9C}" destId="{7859C7AE-4EE6-4742-B014-227A485B16A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C762-972A-48C1-84A8-8B36908F1A0D}">
      <dsp:nvSpPr>
        <dsp:cNvPr id="0" name=""/>
        <dsp:cNvSpPr/>
      </dsp:nvSpPr>
      <dsp:spPr>
        <a:xfrm>
          <a:off x="207393" y="276508"/>
          <a:ext cx="4464476" cy="4320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047" y="289162"/>
        <a:ext cx="3413906" cy="406743"/>
      </dsp:txXfrm>
    </dsp:sp>
    <dsp:sp modelId="{4F955039-811A-483E-9C58-A295E128A377}">
      <dsp:nvSpPr>
        <dsp:cNvPr id="0" name=""/>
        <dsp:cNvSpPr/>
      </dsp:nvSpPr>
      <dsp:spPr>
        <a:xfrm>
          <a:off x="504078" y="864101"/>
          <a:ext cx="4464476" cy="4320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732" y="876755"/>
        <a:ext cx="3519918" cy="406743"/>
      </dsp:txXfrm>
    </dsp:sp>
    <dsp:sp modelId="{F9567E58-D166-426E-96FC-BF89CB9B91D4}">
      <dsp:nvSpPr>
        <dsp:cNvPr id="0" name=""/>
        <dsp:cNvSpPr/>
      </dsp:nvSpPr>
      <dsp:spPr>
        <a:xfrm>
          <a:off x="793102" y="1512168"/>
          <a:ext cx="4464476" cy="4320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5756" y="1524822"/>
        <a:ext cx="3519918" cy="406743"/>
      </dsp:txXfrm>
    </dsp:sp>
    <dsp:sp modelId="{9829E28D-163B-4760-B276-FE545B6E63F5}">
      <dsp:nvSpPr>
        <dsp:cNvPr id="0" name=""/>
        <dsp:cNvSpPr/>
      </dsp:nvSpPr>
      <dsp:spPr>
        <a:xfrm>
          <a:off x="1080126" y="2160244"/>
          <a:ext cx="4464476" cy="4320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Внешняя проверка, рассмотрение и утверждение отчетности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2780" y="2172898"/>
        <a:ext cx="3519918" cy="406743"/>
      </dsp:txXfrm>
    </dsp:sp>
    <dsp:sp modelId="{D7D68421-1042-4BE1-AF3F-DF3924083588}">
      <dsp:nvSpPr>
        <dsp:cNvPr id="0" name=""/>
        <dsp:cNvSpPr/>
      </dsp:nvSpPr>
      <dsp:spPr>
        <a:xfrm>
          <a:off x="1368175" y="2808310"/>
          <a:ext cx="4464476" cy="4320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финансовый контроль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0829" y="2820964"/>
        <a:ext cx="3519918" cy="406743"/>
      </dsp:txXfrm>
    </dsp:sp>
    <dsp:sp modelId="{BC07D2BB-B42E-4803-865A-2E087AB5A490}">
      <dsp:nvSpPr>
        <dsp:cNvPr id="0" name=""/>
        <dsp:cNvSpPr/>
      </dsp:nvSpPr>
      <dsp:spPr>
        <a:xfrm>
          <a:off x="4394501" y="576061"/>
          <a:ext cx="249727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450690" y="576061"/>
        <a:ext cx="137349" cy="578488"/>
      </dsp:txXfrm>
    </dsp:sp>
    <dsp:sp modelId="{66CD0D45-0F4C-4CC8-B005-01C5561D1A9F}">
      <dsp:nvSpPr>
        <dsp:cNvPr id="0" name=""/>
        <dsp:cNvSpPr/>
      </dsp:nvSpPr>
      <dsp:spPr>
        <a:xfrm>
          <a:off x="4680521" y="1224134"/>
          <a:ext cx="249727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736710" y="1224134"/>
        <a:ext cx="137349" cy="578488"/>
      </dsp:txXfrm>
    </dsp:sp>
    <dsp:sp modelId="{FA9431D6-75D0-4AB6-BD1C-E47737F432AA}">
      <dsp:nvSpPr>
        <dsp:cNvPr id="0" name=""/>
        <dsp:cNvSpPr/>
      </dsp:nvSpPr>
      <dsp:spPr>
        <a:xfrm>
          <a:off x="4968552" y="1872206"/>
          <a:ext cx="249727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024741" y="1872206"/>
        <a:ext cx="137349" cy="578488"/>
      </dsp:txXfrm>
    </dsp:sp>
    <dsp:sp modelId="{CD8AE1A0-8779-481D-BAAB-BACFFAD625B0}">
      <dsp:nvSpPr>
        <dsp:cNvPr id="0" name=""/>
        <dsp:cNvSpPr/>
      </dsp:nvSpPr>
      <dsp:spPr>
        <a:xfrm>
          <a:off x="5256583" y="2520281"/>
          <a:ext cx="249727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312772" y="2520281"/>
        <a:ext cx="137349" cy="578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BD3E-63AA-4473-8A53-C8525C34E1C3}">
      <dsp:nvSpPr>
        <dsp:cNvPr id="0" name=""/>
        <dsp:cNvSpPr/>
      </dsp:nvSpPr>
      <dsp:spPr>
        <a:xfrm>
          <a:off x="608347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40052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3650" y="135518"/>
        <a:ext cx="653302" cy="653302"/>
      </dsp:txXfrm>
    </dsp:sp>
    <dsp:sp modelId="{1C64FF38-D381-44A8-99C4-78D0393546F2}">
      <dsp:nvSpPr>
        <dsp:cNvPr id="0" name=""/>
        <dsp:cNvSpPr/>
      </dsp:nvSpPr>
      <dsp:spPr>
        <a:xfrm>
          <a:off x="1607277" y="194236"/>
          <a:ext cx="535866" cy="535866"/>
        </a:xfrm>
        <a:prstGeom prst="mathPlus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78306" y="399151"/>
        <a:ext cx="393808" cy="126036"/>
      </dsp:txXfrm>
    </dsp:sp>
    <dsp:sp modelId="{F87A40FF-0BC7-4F29-8893-7FF073277966}">
      <dsp:nvSpPr>
        <dsp:cNvPr id="0" name=""/>
        <dsp:cNvSpPr/>
      </dsp:nvSpPr>
      <dsp:spPr>
        <a:xfrm>
          <a:off x="2218165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800" b="0" kern="1200" cap="none" spc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 522713,8  </a:t>
          </a: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3468" y="135518"/>
        <a:ext cx="653302" cy="653302"/>
      </dsp:txXfrm>
    </dsp:sp>
    <dsp:sp modelId="{144FF0C8-F33A-45CF-9B64-7168A334C89E}">
      <dsp:nvSpPr>
        <dsp:cNvPr id="0" name=""/>
        <dsp:cNvSpPr/>
      </dsp:nvSpPr>
      <dsp:spPr>
        <a:xfrm>
          <a:off x="3217095" y="194236"/>
          <a:ext cx="535866" cy="535866"/>
        </a:xfrm>
        <a:prstGeom prst="mathEqual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88124" y="304624"/>
        <a:ext cx="393808" cy="315090"/>
      </dsp:txXfrm>
    </dsp:sp>
    <dsp:sp modelId="{7859C7AE-4EE6-4742-B014-227A485B16AE}">
      <dsp:nvSpPr>
        <dsp:cNvPr id="0" name=""/>
        <dsp:cNvSpPr/>
      </dsp:nvSpPr>
      <dsp:spPr>
        <a:xfrm>
          <a:off x="3827983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562765,8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3286" y="135518"/>
        <a:ext cx="653302" cy="65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BD3E-63AA-4473-8A53-C8525C34E1C3}">
      <dsp:nvSpPr>
        <dsp:cNvPr id="0" name=""/>
        <dsp:cNvSpPr/>
      </dsp:nvSpPr>
      <dsp:spPr>
        <a:xfrm>
          <a:off x="608347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41439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3650" y="135518"/>
        <a:ext cx="653302" cy="653302"/>
      </dsp:txXfrm>
    </dsp:sp>
    <dsp:sp modelId="{1C64FF38-D381-44A8-99C4-78D0393546F2}">
      <dsp:nvSpPr>
        <dsp:cNvPr id="0" name=""/>
        <dsp:cNvSpPr/>
      </dsp:nvSpPr>
      <dsp:spPr>
        <a:xfrm>
          <a:off x="1607277" y="194236"/>
          <a:ext cx="535866" cy="535866"/>
        </a:xfrm>
        <a:prstGeom prst="mathPlus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78306" y="399151"/>
        <a:ext cx="393808" cy="126036"/>
      </dsp:txXfrm>
    </dsp:sp>
    <dsp:sp modelId="{F87A40FF-0BC7-4F29-8893-7FF073277966}">
      <dsp:nvSpPr>
        <dsp:cNvPr id="0" name=""/>
        <dsp:cNvSpPr/>
      </dsp:nvSpPr>
      <dsp:spPr>
        <a:xfrm>
          <a:off x="2218165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800" b="0" kern="1200" cap="none" spc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 507944,5 </a:t>
          </a: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3468" y="135518"/>
        <a:ext cx="653302" cy="653302"/>
      </dsp:txXfrm>
    </dsp:sp>
    <dsp:sp modelId="{144FF0C8-F33A-45CF-9B64-7168A334C89E}">
      <dsp:nvSpPr>
        <dsp:cNvPr id="0" name=""/>
        <dsp:cNvSpPr/>
      </dsp:nvSpPr>
      <dsp:spPr>
        <a:xfrm>
          <a:off x="3217095" y="194236"/>
          <a:ext cx="535866" cy="535866"/>
        </a:xfrm>
        <a:prstGeom prst="mathEqual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88124" y="304624"/>
        <a:ext cx="393808" cy="315090"/>
      </dsp:txXfrm>
    </dsp:sp>
    <dsp:sp modelId="{7859C7AE-4EE6-4742-B014-227A485B16AE}">
      <dsp:nvSpPr>
        <dsp:cNvPr id="0" name=""/>
        <dsp:cNvSpPr/>
      </dsp:nvSpPr>
      <dsp:spPr>
        <a:xfrm>
          <a:off x="3827983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549383,5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3286" y="135518"/>
        <a:ext cx="653302" cy="65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BD3E-63AA-4473-8A53-C8525C34E1C3}">
      <dsp:nvSpPr>
        <dsp:cNvPr id="0" name=""/>
        <dsp:cNvSpPr/>
      </dsp:nvSpPr>
      <dsp:spPr>
        <a:xfrm>
          <a:off x="608347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42643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3650" y="135518"/>
        <a:ext cx="653302" cy="653302"/>
      </dsp:txXfrm>
    </dsp:sp>
    <dsp:sp modelId="{1C64FF38-D381-44A8-99C4-78D0393546F2}">
      <dsp:nvSpPr>
        <dsp:cNvPr id="0" name=""/>
        <dsp:cNvSpPr/>
      </dsp:nvSpPr>
      <dsp:spPr>
        <a:xfrm>
          <a:off x="1607277" y="194236"/>
          <a:ext cx="535866" cy="535866"/>
        </a:xfrm>
        <a:prstGeom prst="mathPlus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78306" y="399151"/>
        <a:ext cx="393808" cy="126036"/>
      </dsp:txXfrm>
    </dsp:sp>
    <dsp:sp modelId="{F87A40FF-0BC7-4F29-8893-7FF073277966}">
      <dsp:nvSpPr>
        <dsp:cNvPr id="0" name=""/>
        <dsp:cNvSpPr/>
      </dsp:nvSpPr>
      <dsp:spPr>
        <a:xfrm>
          <a:off x="2218165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800" b="0" kern="1200" cap="none" spc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поступления 506199,5 </a:t>
          </a: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3468" y="135518"/>
        <a:ext cx="653302" cy="653302"/>
      </dsp:txXfrm>
    </dsp:sp>
    <dsp:sp modelId="{144FF0C8-F33A-45CF-9B64-7168A334C89E}">
      <dsp:nvSpPr>
        <dsp:cNvPr id="0" name=""/>
        <dsp:cNvSpPr/>
      </dsp:nvSpPr>
      <dsp:spPr>
        <a:xfrm>
          <a:off x="3217095" y="194236"/>
          <a:ext cx="535866" cy="535866"/>
        </a:xfrm>
        <a:prstGeom prst="mathEqual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88124" y="304624"/>
        <a:ext cx="393808" cy="315090"/>
      </dsp:txXfrm>
    </dsp:sp>
    <dsp:sp modelId="{7859C7AE-4EE6-4742-B014-227A485B16AE}">
      <dsp:nvSpPr>
        <dsp:cNvPr id="0" name=""/>
        <dsp:cNvSpPr/>
      </dsp:nvSpPr>
      <dsp:spPr>
        <a:xfrm>
          <a:off x="3827983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548842,5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3286" y="135518"/>
        <a:ext cx="653302" cy="65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BD3E-63AA-4473-8A53-C8525C34E1C3}">
      <dsp:nvSpPr>
        <dsp:cNvPr id="0" name=""/>
        <dsp:cNvSpPr/>
      </dsp:nvSpPr>
      <dsp:spPr>
        <a:xfrm>
          <a:off x="608347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37063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3650" y="135518"/>
        <a:ext cx="653302" cy="653302"/>
      </dsp:txXfrm>
    </dsp:sp>
    <dsp:sp modelId="{1C64FF38-D381-44A8-99C4-78D0393546F2}">
      <dsp:nvSpPr>
        <dsp:cNvPr id="0" name=""/>
        <dsp:cNvSpPr/>
      </dsp:nvSpPr>
      <dsp:spPr>
        <a:xfrm>
          <a:off x="1607277" y="194236"/>
          <a:ext cx="535866" cy="535866"/>
        </a:xfrm>
        <a:prstGeom prst="mathPlus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78306" y="399151"/>
        <a:ext cx="393808" cy="126036"/>
      </dsp:txXfrm>
    </dsp:sp>
    <dsp:sp modelId="{F87A40FF-0BC7-4F29-8893-7FF073277966}">
      <dsp:nvSpPr>
        <dsp:cNvPr id="0" name=""/>
        <dsp:cNvSpPr/>
      </dsp:nvSpPr>
      <dsp:spPr>
        <a:xfrm>
          <a:off x="2218165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 523403,8 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3468" y="135518"/>
        <a:ext cx="653302" cy="653302"/>
      </dsp:txXfrm>
    </dsp:sp>
    <dsp:sp modelId="{144FF0C8-F33A-45CF-9B64-7168A334C89E}">
      <dsp:nvSpPr>
        <dsp:cNvPr id="0" name=""/>
        <dsp:cNvSpPr/>
      </dsp:nvSpPr>
      <dsp:spPr>
        <a:xfrm>
          <a:off x="3217095" y="194236"/>
          <a:ext cx="535866" cy="535866"/>
        </a:xfrm>
        <a:prstGeom prst="mathEqual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88124" y="304624"/>
        <a:ext cx="393808" cy="315090"/>
      </dsp:txXfrm>
    </dsp:sp>
    <dsp:sp modelId="{7859C7AE-4EE6-4742-B014-227A485B16AE}">
      <dsp:nvSpPr>
        <dsp:cNvPr id="0" name=""/>
        <dsp:cNvSpPr/>
      </dsp:nvSpPr>
      <dsp:spPr>
        <a:xfrm>
          <a:off x="3827983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560466,8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3286" y="135518"/>
        <a:ext cx="653302" cy="653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BD3E-63AA-4473-8A53-C8525C34E1C3}">
      <dsp:nvSpPr>
        <dsp:cNvPr id="0" name=""/>
        <dsp:cNvSpPr/>
      </dsp:nvSpPr>
      <dsp:spPr>
        <a:xfrm>
          <a:off x="608347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38351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3650" y="135518"/>
        <a:ext cx="653302" cy="653302"/>
      </dsp:txXfrm>
    </dsp:sp>
    <dsp:sp modelId="{1C64FF38-D381-44A8-99C4-78D0393546F2}">
      <dsp:nvSpPr>
        <dsp:cNvPr id="0" name=""/>
        <dsp:cNvSpPr/>
      </dsp:nvSpPr>
      <dsp:spPr>
        <a:xfrm>
          <a:off x="1607277" y="194236"/>
          <a:ext cx="535866" cy="535866"/>
        </a:xfrm>
        <a:prstGeom prst="mathPlus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78306" y="399151"/>
        <a:ext cx="393808" cy="126036"/>
      </dsp:txXfrm>
    </dsp:sp>
    <dsp:sp modelId="{F87A40FF-0BC7-4F29-8893-7FF073277966}">
      <dsp:nvSpPr>
        <dsp:cNvPr id="0" name=""/>
        <dsp:cNvSpPr/>
      </dsp:nvSpPr>
      <dsp:spPr>
        <a:xfrm>
          <a:off x="2218165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 508791,5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3468" y="135518"/>
        <a:ext cx="653302" cy="653302"/>
      </dsp:txXfrm>
    </dsp:sp>
    <dsp:sp modelId="{144FF0C8-F33A-45CF-9B64-7168A334C89E}">
      <dsp:nvSpPr>
        <dsp:cNvPr id="0" name=""/>
        <dsp:cNvSpPr/>
      </dsp:nvSpPr>
      <dsp:spPr>
        <a:xfrm>
          <a:off x="3217095" y="194236"/>
          <a:ext cx="535866" cy="535866"/>
        </a:xfrm>
        <a:prstGeom prst="mathEqual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88124" y="304624"/>
        <a:ext cx="393808" cy="315090"/>
      </dsp:txXfrm>
    </dsp:sp>
    <dsp:sp modelId="{7859C7AE-4EE6-4742-B014-227A485B16AE}">
      <dsp:nvSpPr>
        <dsp:cNvPr id="0" name=""/>
        <dsp:cNvSpPr/>
      </dsp:nvSpPr>
      <dsp:spPr>
        <a:xfrm>
          <a:off x="3827983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547142,5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3286" y="135518"/>
        <a:ext cx="653302" cy="653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BD3E-63AA-4473-8A53-C8525C34E1C3}">
      <dsp:nvSpPr>
        <dsp:cNvPr id="0" name=""/>
        <dsp:cNvSpPr/>
      </dsp:nvSpPr>
      <dsp:spPr>
        <a:xfrm>
          <a:off x="608347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39470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3650" y="135518"/>
        <a:ext cx="653302" cy="653302"/>
      </dsp:txXfrm>
    </dsp:sp>
    <dsp:sp modelId="{1C64FF38-D381-44A8-99C4-78D0393546F2}">
      <dsp:nvSpPr>
        <dsp:cNvPr id="0" name=""/>
        <dsp:cNvSpPr/>
      </dsp:nvSpPr>
      <dsp:spPr>
        <a:xfrm>
          <a:off x="1607277" y="194236"/>
          <a:ext cx="535866" cy="535866"/>
        </a:xfrm>
        <a:prstGeom prst="mathPlus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78306" y="399151"/>
        <a:ext cx="393808" cy="126036"/>
      </dsp:txXfrm>
    </dsp:sp>
    <dsp:sp modelId="{F87A40FF-0BC7-4F29-8893-7FF073277966}">
      <dsp:nvSpPr>
        <dsp:cNvPr id="0" name=""/>
        <dsp:cNvSpPr/>
      </dsp:nvSpPr>
      <dsp:spPr>
        <a:xfrm>
          <a:off x="2218165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 507030,6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3468" y="135518"/>
        <a:ext cx="653302" cy="653302"/>
      </dsp:txXfrm>
    </dsp:sp>
    <dsp:sp modelId="{144FF0C8-F33A-45CF-9B64-7168A334C89E}">
      <dsp:nvSpPr>
        <dsp:cNvPr id="0" name=""/>
        <dsp:cNvSpPr/>
      </dsp:nvSpPr>
      <dsp:spPr>
        <a:xfrm>
          <a:off x="3217095" y="194236"/>
          <a:ext cx="535866" cy="535866"/>
        </a:xfrm>
        <a:prstGeom prst="mathEqual">
          <a:avLst/>
        </a:prstGeom>
        <a:solidFill>
          <a:schemeClr val="lt1"/>
        </a:solidFill>
        <a:ln w="31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88124" y="304624"/>
        <a:ext cx="393808" cy="315090"/>
      </dsp:txXfrm>
    </dsp:sp>
    <dsp:sp modelId="{7859C7AE-4EE6-4742-B014-227A485B16AE}">
      <dsp:nvSpPr>
        <dsp:cNvPr id="0" name=""/>
        <dsp:cNvSpPr/>
      </dsp:nvSpPr>
      <dsp:spPr>
        <a:xfrm>
          <a:off x="3827983" y="215"/>
          <a:ext cx="923908" cy="9239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 бюджета 546500,6 тыс. рублей</a:t>
          </a:r>
          <a:endParaRPr lang="ru-RU" sz="8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3286" y="135518"/>
        <a:ext cx="653302" cy="65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0.05357</cdr:x>
      <cdr:y>0.81242</cdr:y>
    </cdr:from>
    <cdr:to>
      <cdr:x>0.23214</cdr:x>
      <cdr:y>0.97378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1638011"/>
          <a:ext cx="720080" cy="32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   2021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0.17847</cdr:x>
      <cdr:y>0.87213</cdr:y>
    </cdr:from>
    <cdr:to>
      <cdr:x>0.29792</cdr:x>
      <cdr:y>0.95005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5975" y="2771775"/>
          <a:ext cx="546100" cy="24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0.17847</cdr:x>
      <cdr:y>0.87213</cdr:y>
    </cdr:from>
    <cdr:to>
      <cdr:x>0.29792</cdr:x>
      <cdr:y>0.95005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5975" y="2771775"/>
          <a:ext cx="546100" cy="24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0.7019</cdr:x>
      <cdr:y>0.82599</cdr:y>
    </cdr:from>
    <cdr:to>
      <cdr:x>0.83064</cdr:x>
      <cdr:y>0.9422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3209070" y="2625144"/>
          <a:ext cx="58862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Monotype Corsiva" pitchFamily="66" charset="0"/>
            </a:rPr>
            <a:t>2023</a:t>
          </a:r>
          <a:endParaRPr lang="ru-RU" b="1" dirty="0">
            <a:latin typeface="Monotype Corsiva" pitchFamily="66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D8023-1868-41C2-8232-87BD1064B24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757B-30C0-463B-9827-5BE77DEEC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3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757B-30C0-463B-9827-5BE77DEEC6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5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757B-30C0-463B-9827-5BE77DEEC6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7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1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7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6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8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1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6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6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69E4-496B-4BEB-9DE6-ED3FC4BEA1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67FB-4F26-4410-963F-28C3316DB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26" Type="http://schemas.openxmlformats.org/officeDocument/2006/relationships/diagramLayout" Target="../diagrams/layout6.xml"/><Relationship Id="rId3" Type="http://schemas.openxmlformats.org/officeDocument/2006/relationships/notesSlide" Target="../notesSlides/notesSlide2.xml"/><Relationship Id="rId21" Type="http://schemas.openxmlformats.org/officeDocument/2006/relationships/diagramLayout" Target="../diagrams/layout5.xml"/><Relationship Id="rId34" Type="http://schemas.microsoft.com/office/2007/relationships/diagramDrawing" Target="../diagrams/drawing7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5" Type="http://schemas.openxmlformats.org/officeDocument/2006/relationships/diagramData" Target="../diagrams/data6.xml"/><Relationship Id="rId33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6.xml"/><Relationship Id="rId1" Type="http://schemas.openxmlformats.org/officeDocument/2006/relationships/tags" Target="../tags/tag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5.xml"/><Relationship Id="rId32" Type="http://schemas.openxmlformats.org/officeDocument/2006/relationships/diagramQuickStyle" Target="../diagrams/quickStyle7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28" Type="http://schemas.openxmlformats.org/officeDocument/2006/relationships/diagramColors" Target="../diagrams/colors6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31" Type="http://schemas.openxmlformats.org/officeDocument/2006/relationships/diagramLayout" Target="../diagrams/layout7.xml"/><Relationship Id="rId4" Type="http://schemas.openxmlformats.org/officeDocument/2006/relationships/image" Target="../media/image1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Relationship Id="rId22" Type="http://schemas.openxmlformats.org/officeDocument/2006/relationships/diagramQuickStyle" Target="../diagrams/quickStyle5.xml"/><Relationship Id="rId27" Type="http://schemas.openxmlformats.org/officeDocument/2006/relationships/diagramQuickStyle" Target="../diagrams/quickStyle6.xml"/><Relationship Id="rId30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u07_ovur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" y="6014858"/>
            <a:ext cx="6759733" cy="3164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030" y="1907704"/>
            <a:ext cx="65389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БЮДЖЕТУ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ОВЮРСКИЙ КОЖУУН РЕСПУБЛИКИ ТЫВА»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-2023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760" y="1520641"/>
            <a:ext cx="296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Республики Тыва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35738" y="6264229"/>
            <a:ext cx="1449046" cy="905178"/>
          </a:xfrm>
          <a:prstGeom prst="flowChartDocumen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4064072" y="8029688"/>
            <a:ext cx="1360140" cy="864966"/>
          </a:xfrm>
          <a:prstGeom prst="flowChartDocumen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827670" y="7192475"/>
            <a:ext cx="1314228" cy="864966"/>
          </a:xfrm>
          <a:prstGeom prst="flowChartDocumen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1741077" y="8042409"/>
            <a:ext cx="1417564" cy="864966"/>
          </a:xfrm>
          <a:prstGeom prst="flowChartDocumen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2468885" y="6327509"/>
            <a:ext cx="1379512" cy="864966"/>
          </a:xfrm>
          <a:prstGeom prst="flowChartDocumen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3343992" y="7164722"/>
            <a:ext cx="1440160" cy="864966"/>
          </a:xfrm>
          <a:prstGeom prst="flowChartDocumen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68234" y="8774668"/>
            <a:ext cx="229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Хандагайты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315480\Pictures\7GGqqDDhMC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188749"/>
            <a:ext cx="1067120" cy="13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77" y="3419001"/>
            <a:ext cx="356235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6"/>
    </mc:Choice>
    <mc:Fallback xmlns="">
      <p:transition spd="slow" advTm="12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632" y="107504"/>
            <a:ext cx="6620226" cy="738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поступления налоговых и неналоговых доходов бюджета муниципального района «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Тыва» в 2021 году и плановые периоды 2022-2023 годов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93594"/>
              </p:ext>
            </p:extLst>
          </p:nvPr>
        </p:nvGraphicFramePr>
        <p:xfrm>
          <a:off x="260648" y="870752"/>
          <a:ext cx="6336703" cy="8022629"/>
        </p:xfrm>
        <a:graphic>
          <a:graphicData uri="http://schemas.openxmlformats.org/drawingml/2006/table">
            <a:tbl>
              <a:tblPr firstRow="1" firstCol="1" bandRow="1"/>
              <a:tblGrid>
                <a:gridCol w="2349893"/>
                <a:gridCol w="587015"/>
                <a:gridCol w="587015"/>
                <a:gridCol w="538097"/>
                <a:gridCol w="587015"/>
                <a:gridCol w="562556"/>
                <a:gridCol w="587015"/>
                <a:gridCol w="538097"/>
              </a:tblGrid>
              <a:tr h="48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Коэф. Роста 2021г к 2020г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Коэф. Роста 2022г к 2021г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Коэф. Роста 2023г к 2022г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35305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37063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38351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39470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32941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34818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36044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37321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27473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28479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29476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30508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1076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1076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НАЛОГИ НА СОВОКУПНЫЙ ДОХОД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2781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3,12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2919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3074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Упрощенная система налогообложения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2177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2247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2364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НАЛОГИ НА ИМУЩЕСТВО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1632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имущество организаций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1632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имущество с физических лиц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2364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2245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2307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2149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ГОСУДАРСТВЕНОЙ И МУНИЦИПАЛЬНОЙ СОБСТВЕННОСТИ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1082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1114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Аренда земли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Аренда имущества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Продажа земельных участков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ПЛАТЕЖИ ПРИ ПОЛЬЗОВАНИИ ПРИРОДНЫМИ РЕСУРСАМИ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Плата за негативное воздействие на окружающую среду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ПРОЧИЕ НЕНАЛОГОВЫЕ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94" marR="411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1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8"/>
    </mc:Choice>
    <mc:Fallback xmlns="">
      <p:transition spd="slow" advTm="458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2437" y="178459"/>
            <a:ext cx="3292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доходов, в тыс. рублей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721652"/>
              </p:ext>
            </p:extLst>
          </p:nvPr>
        </p:nvGraphicFramePr>
        <p:xfrm>
          <a:off x="1201617" y="1811797"/>
          <a:ext cx="5360239" cy="9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0609" y="2010526"/>
            <a:ext cx="84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722" y="2938458"/>
            <a:ext cx="84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609" y="4032280"/>
            <a:ext cx="84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44131018"/>
              </p:ext>
            </p:extLst>
          </p:nvPr>
        </p:nvGraphicFramePr>
        <p:xfrm>
          <a:off x="1233264" y="2795670"/>
          <a:ext cx="5360239" cy="9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4069919"/>
              </p:ext>
            </p:extLst>
          </p:nvPr>
        </p:nvGraphicFramePr>
        <p:xfrm>
          <a:off x="1233264" y="3819751"/>
          <a:ext cx="5360239" cy="9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57256" y="4976439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Поступление налоговых и неналоговых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доходов 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Республики Тыва в 2021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году ожидается в размере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37063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год объем доходов прогнозируется в размере — 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8351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год —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39470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11666567"/>
              </p:ext>
            </p:extLst>
          </p:nvPr>
        </p:nvGraphicFramePr>
        <p:xfrm>
          <a:off x="1133684" y="6090554"/>
          <a:ext cx="5360239" cy="9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2676" y="6289283"/>
            <a:ext cx="84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789" y="7217215"/>
            <a:ext cx="84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676" y="8311037"/>
            <a:ext cx="84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921496182"/>
              </p:ext>
            </p:extLst>
          </p:nvPr>
        </p:nvGraphicFramePr>
        <p:xfrm>
          <a:off x="1165331" y="7074427"/>
          <a:ext cx="5360239" cy="9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737535859"/>
              </p:ext>
            </p:extLst>
          </p:nvPr>
        </p:nvGraphicFramePr>
        <p:xfrm>
          <a:off x="1165331" y="8098508"/>
          <a:ext cx="5360239" cy="9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96348" y="611560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Поступление налоговых и неналоговых доходов в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 2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 году ожидается в размере 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40052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2022 год объем доходов прогнозируется в размере — 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1439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2023 год —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643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5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43"/>
    </mc:Choice>
    <mc:Fallback xmlns="">
      <p:transition spd="slow" advTm="46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3" grpId="0">
        <p:bldAsOne/>
      </p:bldGraphic>
      <p:bldGraphic spid="14" grpId="0">
        <p:bldAsOne/>
      </p:bldGraphic>
      <p:bldGraphic spid="17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7134" y="1043608"/>
            <a:ext cx="290807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оступление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налоговых доходов консолидированного бюджета в 2021 году прогнозируется с повышением к уровню 2020 года на 1,05 % или на 1727,0 тыс. рублей, поступление неналоговых доходов в сумме 2525,0 тыс. рублей с уменьшением к уровню 2020 года на 0,95 % (119 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2800" y="36066"/>
            <a:ext cx="656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консолидированного бюджета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957" y="4139952"/>
            <a:ext cx="656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района,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8556" y="5364088"/>
            <a:ext cx="3158302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Поступление налоговых доходов бюджета муниципального района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Республики Тыва» в 2021 году прогнозируется в сумме 34818,0 тыс. рублей с ростом к уровню 2020 года на 1,06 % или на 1877 тыс. рублей, поступление неналоговых доходов в сумме 2245,0  тыс. рублей с уменьшением к уровню 2020 года на 0,95 %.   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40812"/>
              </p:ext>
            </p:extLst>
          </p:nvPr>
        </p:nvGraphicFramePr>
        <p:xfrm>
          <a:off x="404664" y="764615"/>
          <a:ext cx="3349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993085"/>
              </p:ext>
            </p:extLst>
          </p:nvPr>
        </p:nvGraphicFramePr>
        <p:xfrm>
          <a:off x="415055" y="5299504"/>
          <a:ext cx="3349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05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8"/>
    </mc:Choice>
    <mc:Fallback xmlns="">
      <p:transition spd="slow" advTm="303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33" y="6228184"/>
            <a:ext cx="3801476" cy="2889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6672" y="107504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расходов консолидированного бюджета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2021-2023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389111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консолидированного бюджета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Тыва на 2021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годов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содержит основные приоритеты бюджетной политики и имеет социальную ориентированность.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0768" y="4537447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Общий объем расходов бюджета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прогнозируется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562765,8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549383,5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году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548842,5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646" y="5491554"/>
            <a:ext cx="644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Республики Тыва на 2021 год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годов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содержит основные приоритеты бюджетной политики и имеет социальную ориентированность.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3914" y="6334154"/>
            <a:ext cx="4680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Общий объем расходов бюджета муниципального района на 2021 год прогнозируется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560466,8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547142,5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546500,5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тыс. рублей.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64148"/>
              </p:ext>
            </p:extLst>
          </p:nvPr>
        </p:nvGraphicFramePr>
        <p:xfrm>
          <a:off x="438456" y="827584"/>
          <a:ext cx="6040754" cy="2689860"/>
        </p:xfrm>
        <a:graphic>
          <a:graphicData uri="http://schemas.openxmlformats.org/drawingml/2006/table">
            <a:tbl>
              <a:tblPr firstRow="1" firstCol="1" bandRow="1"/>
              <a:tblGrid>
                <a:gridCol w="1368159"/>
                <a:gridCol w="1104475"/>
                <a:gridCol w="1104475"/>
                <a:gridCol w="934279"/>
                <a:gridCol w="764683"/>
                <a:gridCol w="764683"/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Консолидированный бюджет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495303,1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621196,2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562765,8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549383,5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548842,5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Темп роста (снижения) к уровню предыдущего года,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Кожуунный  бюджет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492478,7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617975,9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559776,8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546295,5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545669,5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в т.ч. дорожный фонд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1009,9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1076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1043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1108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Бюджеты поселений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2824,4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3220,3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2989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3088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3173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3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87"/>
    </mc:Choice>
    <mc:Fallback xmlns="">
      <p:transition spd="slow" advTm="4608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8640" y="107504"/>
            <a:ext cx="6548218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РАСХОДЫ БЮДЖЕТА МУНИЦИПАЛЬНОГО РАЙОНА НА 2021 ГОД И НА ПЛАНОВЫЙ ПЕРИОД 2022 И 2023 ГОДЫ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Общий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объем расходов бюджета муниципального района на 2021 год прогнозируется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 в сумме 560466,8 тыс. рублей,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 с снижением на 9 % к уточненному бюджету 2020 года, в плановом периоде на 2022 год – 547142,5 тыс. рублей, на 2023 год – 546500,5  тыс. рублей. 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В 2021-2023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ресурсов.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В связи с этим, формирование объема и структуры расходов бюджета муниципального района на 2021 год и на плановый период 2022 и 2023 годы осуществлялось исходя из следующих основных приоритетных направлений:</a:t>
            </a:r>
          </a:p>
          <a:p>
            <a:pPr marL="9080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-выполнение «майских» Указов Президента Российской Федерации;</a:t>
            </a:r>
          </a:p>
          <a:p>
            <a:pPr marL="9080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-выполнение всех социальных обязательств перед гражданами;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           -сокращение дефицита бюджета;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-снижение долговой нагрузки бюджета;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-выполнение поручений Главы Республики Тыва и реализация губернаторских проектов.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При общей потребности на 2021 год в объеме 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411055,5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тыс. рублей в проекте бюджета 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фонд оплаты труда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предусмотрен в объеме 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402207,3 тыс. рублей, 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или на 98 %.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Не обеспеченные источниками финансирования расходы на оплату труда составляют от общей потребности 2020 года (53 % месячного фонда).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В расчете фонда оплаты труда учтены расходы на повышение минимального размера оплаты труда с 1 января 2020 года на 5,5 % или с 23047 до 24305 рублей с учетом начисления северных и районных коэффициентов, повышение оплаты труда «указных» категорий работников для достижения в 2021 году целевых показателей, установленных Указами Президента Российской Федерации с 1 января 2021 года на 4,5 %. Увеличение средней заработной платы по республике прогнозируется до 36810 рублей, оценка за 2020 год составляет 35225 рублей.</a:t>
            </a:r>
          </a:p>
          <a:p>
            <a:pPr indent="450215" algn="just">
              <a:lnSpc>
                <a:spcPct val="115000"/>
              </a:lnSpc>
              <a:tabLst>
                <a:tab pos="990600" algn="l"/>
                <a:tab pos="3869690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социальные выплаты гражданам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 учетом адресности и нуждаемости составляют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69134,7 тыс.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со снижением  к уточненному плану 2020 года на 45 %. При расчете потребности на 2021 год учтено фактическое количество получателей по отчетным данным за 9 месяцев 2020 года индексацией размеров выплат на 3,8 % с 1 февраля 2021 года.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Расходы 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 оплату коммунальных услуг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, закупку и доставку угля для учреждений бюджетной сферы предусмотрены в сумме 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25736,8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ea typeface="Times New Roman"/>
                <a:cs typeface="Times New Roman" pitchFamily="18" charset="0"/>
              </a:rPr>
              <a:t> тыс. рублей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 с ростом к уровню 2020 года на 4%  в связи с увеличением тарифов в соответствии с принимаемыми ежегодно Постановлениями Службы по тарифам Республики Тыва, на основании установленных долгосрочных тарифов для организаций коммунального комплекса: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-на электрическую энергию –7,6 % </a:t>
            </a:r>
            <a:r>
              <a:rPr lang="ru-RU" sz="1200" i="1" dirty="0">
                <a:latin typeface="Times New Roman" pitchFamily="18" charset="0"/>
                <a:ea typeface="Times New Roman"/>
                <a:cs typeface="Times New Roman" pitchFamily="18" charset="0"/>
              </a:rPr>
              <a:t>с 1 июля 2021 года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-уголь – 4 % </a:t>
            </a:r>
            <a:r>
              <a:rPr lang="ru-RU" sz="1200" i="1" dirty="0">
                <a:latin typeface="Times New Roman" pitchFamily="18" charset="0"/>
                <a:ea typeface="Times New Roman"/>
                <a:cs typeface="Times New Roman" pitchFamily="18" charset="0"/>
              </a:rPr>
              <a:t>с 1 января 2021 года, прогнозная цена 1 тонны угля –  2 985,84  рублей (с НДС).</a:t>
            </a:r>
            <a:endParaRPr lang="ru-RU" sz="1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51"/>
    </mc:Choice>
    <mc:Fallback xmlns="">
      <p:transition spd="slow" advTm="3875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863" y="251520"/>
            <a:ext cx="60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бюджетных ассигнований по разделам и подразделам бюджетных классификаций,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80590"/>
              </p:ext>
            </p:extLst>
          </p:nvPr>
        </p:nvGraphicFramePr>
        <p:xfrm>
          <a:off x="1083689" y="1043605"/>
          <a:ext cx="5225630" cy="4347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8218"/>
                <a:gridCol w="1094755"/>
                <a:gridCol w="1532657"/>
              </a:tblGrid>
              <a:tr h="252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расходов бюджета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200" b="1" i="0" u="none" strike="noStrike" dirty="0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endParaRPr lang="ru-RU" sz="1200" b="1" i="0" u="none" strike="noStrike" dirty="0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31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200" b="1" i="0" u="none" strike="noStrike" dirty="0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200" b="1" i="0" u="none" strike="noStrike" dirty="0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6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75256,3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2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 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b="1" i="0" u="none" strike="noStrike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60466,8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6"/>
    </mc:Choice>
    <mc:Fallback xmlns="">
      <p:transition spd="slow" advTm="348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636" y="8048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на реализацию муниципальных программ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59515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бюджете 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на 2021 год и на плановые периоды 2022-2023 годы утверждены 16 муниципальных программ, из них 1 муниципальная программа  Муниципальная программа «Формирование законопослушного поведения участников дорожного движения в муниципальном районе "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 РТ на 2020-2022 г" без финансирования из бюджета. Муниципальные программы занимают наибольший удельный вес в структуре бюджета в 2021 году 88%, 2022 году- 87%, 2023 году- 87%.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04406"/>
              </p:ext>
            </p:extLst>
          </p:nvPr>
        </p:nvGraphicFramePr>
        <p:xfrm>
          <a:off x="152636" y="1901407"/>
          <a:ext cx="6588732" cy="6876227"/>
        </p:xfrm>
        <a:graphic>
          <a:graphicData uri="http://schemas.openxmlformats.org/drawingml/2006/table">
            <a:tbl>
              <a:tblPr firstRow="1" firstCol="1" bandRow="1"/>
              <a:tblGrid>
                <a:gridCol w="2052228"/>
                <a:gridCol w="864096"/>
                <a:gridCol w="432048"/>
                <a:gridCol w="792088"/>
                <a:gridCol w="648072"/>
                <a:gridCol w="720080"/>
                <a:gridCol w="461747"/>
                <a:gridCol w="618373"/>
              </a:tblGrid>
              <a:tr h="184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Уточненный бюджет  на 2020 год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Сумма на 2021год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%, к предыдущему году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Сумма на 2022 год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%, к предыдущему году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Сумма на 2023 год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%, к предыдущему году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Всего расходы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558812,0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492407,6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478396,0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473402,0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"Социальная поддержка граждан в Овюрскомкожууне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125265,6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68670,8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68357,0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69486,0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Программа "Безопасность"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64,0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111,0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173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196,0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177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184,0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Программа "Содержание и развитие муниципального хозяйства"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5279,0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4250,0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4440,0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104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3939,0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13615,3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5236,4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13508,0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258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13840,0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Программа "Совершенствование молодежной политики и развитие физической культуры"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1898,6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2308,7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122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3172,0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3113,0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Программа "Профилактика социально-значимых заболеваний, вакцинопрофилактика"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426,0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269,0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243,0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240,0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образования Овюрского кожууна"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358950,7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350853,1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333059,0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327299,0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культуры"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51546,0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58319,7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113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54815,0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54750,0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Программа "Создание благоприятных условий для ведения бизнеса" 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93,5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Программа "Развитие земельно-имущественных отношений и градостроительства на территории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Овюрского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кожууна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Республики Тыва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"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1468,2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1994,0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Программа "Профессиональная подготовка, переподготовка и повышение квалификации"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терроризма и экстремизма, улучшение общественной безопасности последствий проявления терроризма на территории муниципального района "Овюрский кожуун" РТ на 2020-2022 годы"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88,0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352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79,0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Муниципальная программа «Формирование законопослушного поведения участников дорожного движения в муниципальном районе "Овюрский кожуун" РТ на 2020-2022 г"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 Совершенствование и развитие гражданской обороны, защиты населения и территорий от чрезвычайных ситуаций природного и техногенного характера на территории муниципального района "Овюрский кожуун" РТ на 2020-2022 г"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105,0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105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 и правонарушений несовершеннолетних в Овюрском кожууне на 2021-2023 годы"</a:t>
                      </a:r>
                    </a:p>
                  </a:txBody>
                  <a:tcPr marL="19552" marR="19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#ДЕЛ/0!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43,0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42,0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"Реализация государственной национальной политики РФ в Овюрском кожууте Республики Тыва  на 2021-2023 годы"</a:t>
                      </a:r>
                    </a:p>
                  </a:txBody>
                  <a:tcPr marL="19552" marR="19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9552" marR="19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#ДЕЛ/0!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9552" marR="1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3"/>
    </mc:Choice>
    <mc:Fallback xmlns="">
      <p:transition spd="slow" advTm="2895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4" y="5941241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648" y="107504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Социальная поддержка граждан в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2021-2023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полное и своевременное  исполнение переданных государственных полномочий по предоставлению мер социальной поддержки населению. Повышение качества и доступности предоставления услуг по социальному обслуживанию.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программы составляют на 2021 год – 68670,8 тыс. рублей,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2022 год 68357 тыс. рублей, 2023 году 69486 тыс. рублей.</a:t>
            </a:r>
          </a:p>
        </p:txBody>
      </p:sp>
      <p:pic>
        <p:nvPicPr>
          <p:cNvPr id="4" name="Picture 2" descr="http://442fz.volganet.ru/upload/iblock/2fb/karti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00" y="1776902"/>
            <a:ext cx="1777723" cy="15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664" y="51480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681" y="5944325"/>
            <a:ext cx="3007359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Целью данной программы является комплексное обеспечение безопасности граждан на </a:t>
            </a:r>
            <a:r>
              <a:rPr lang="ru-RU" sz="1400" dirty="0" err="1">
                <a:latin typeface="Times New Roman"/>
                <a:ea typeface="Times New Roman"/>
              </a:rPr>
              <a:t>территоррии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Овюрского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кожууна</a:t>
            </a:r>
            <a:r>
              <a:rPr lang="ru-RU" sz="1400" dirty="0">
                <a:latin typeface="Times New Roman"/>
                <a:ea typeface="Times New Roman"/>
              </a:rPr>
              <a:t>. Расходы программы составляют на 2021 год –111 тыс. рублей, на 2022 год 196 тыс. рублей, 2023 году 184 тыс. рублей..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08" y="6213136"/>
            <a:ext cx="1719962" cy="1823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3203848"/>
            <a:ext cx="1863216" cy="1239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59" y="3201385"/>
            <a:ext cx="1871977" cy="12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70"/>
    </mc:Choice>
    <mc:Fallback xmlns="">
      <p:transition spd="slow" advTm="4077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648" y="10750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"Содержание и развитие муниципального хозяйства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21-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 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297" y="4945887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сельского хозяйства и регулирование рынков сельскохозяйственной продукции, сырья и продовольствия в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годы"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946" y="6225282"/>
            <a:ext cx="26764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Целями Программы являются: устойчивое развитие сельских территорий повышение занятости и уровня жизни сельского населения; повышение конкурентоспособности сельскохозяйственной продукции на основе финансовой устойчивости и модернизации сельского хозяйства, а также на основе ускоренного развития приоритетных отраслей сельского хозяйства. Расходы программы составляют на 2021 год – 5236,4 тыс. рублей, на 2022 год 13508 тыс. рублей, 2023 году 13840 тыс. рублей.</a:t>
            </a:r>
          </a:p>
          <a:p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08" y="6259963"/>
            <a:ext cx="1377417" cy="918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60" y="7548146"/>
            <a:ext cx="2052254" cy="136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89" y="7762117"/>
            <a:ext cx="1592796" cy="10618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0430" y="1259632"/>
            <a:ext cx="4656257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настоящей программы улучшение качества жизни и отдыха населения, совершенствование системы комплексного благоустройства, повышение инвестиционной и эстетической привлекательности поселения, создание благоприятных условий для проживания населения. Расходы программы составляют на 2021 год – 4250 тыс. рублей, на 2022 год 4440 тыс. рублей, 2023 году 3939 тыс. рублей.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1315480\Pictures\kwt_q_R-t9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35" y="3059832"/>
            <a:ext cx="1178751" cy="15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315480\Pictures\Ht1R8jT6DY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6" y="3059832"/>
            <a:ext cx="2089524" cy="15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1315480\Pictures\Ofg98AG1DE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98" y="6155100"/>
            <a:ext cx="2258374" cy="12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1315480\Pictures\aTRdSqH8nL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34" y="3055703"/>
            <a:ext cx="2781924" cy="1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41"/>
    </mc:Choice>
    <mc:Fallback xmlns="">
      <p:transition spd="slow" advTm="4994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325" y="1187624"/>
            <a:ext cx="3429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данной программы является содействие в формировании динамичной системы поддержки молодежи и вовлечения ее в социальную практику с учетом стратегии развития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приоритетных направлений государственной молодежной политики. Создание условий для максимального вовлечения населения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систематические занятия физической культурой и спортом.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программы составляют на 2021 год – 2308,7 тыс. рублей, на 2022год 3172 тыс. рублей, 2023 году 3113 тыс. 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5" y="3979454"/>
            <a:ext cx="1728192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41" y="1082517"/>
            <a:ext cx="1115358" cy="1673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74" y="3979454"/>
            <a:ext cx="1728192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3" y="1981441"/>
            <a:ext cx="1132829" cy="1510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4" y="3979454"/>
            <a:ext cx="1975720" cy="13166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0648" y="5364088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Профилактика социально-значимых заболеваний, вакцинопрофилактика в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-2023 годы"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4336" y="6300192"/>
            <a:ext cx="3429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данной программы является снижение общей заболеваемости,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смертности населения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стабилизация эпидемиологической ситуации на территории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связанной с социально значимыми заболеваниями. Вакцинопрофилактика инфекционных заболеваний. Количество профилактических мероприятий по снижению показателей  социально значимых заболеваний (ед.).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программы составляют на 2021 год – 269 тыс. рублей, на 2022 год 243 тыс. рублей, 2023 году 240 тыс. рублей.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632" y="17951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Совершенствование молодежной политики и развитие физической культуры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1315480\Pictures\80gBfyD62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0" y="6936493"/>
            <a:ext cx="1534394" cy="20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1315480\Pictures\D46EP-1JBo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9" y="6343880"/>
            <a:ext cx="2059276" cy="11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9"/>
    </mc:Choice>
    <mc:Fallback xmlns="">
      <p:transition spd="slow" advTm="455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7" t="17549" r="10555" b="30346"/>
          <a:stretch/>
        </p:blipFill>
        <p:spPr>
          <a:xfrm>
            <a:off x="4448732" y="3799735"/>
            <a:ext cx="1288418" cy="1106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13600"/>
          <a:stretch/>
        </p:blipFill>
        <p:spPr>
          <a:xfrm>
            <a:off x="2348880" y="1116952"/>
            <a:ext cx="2381322" cy="17233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" y="5979305"/>
            <a:ext cx="6759733" cy="3164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058" y="39379"/>
            <a:ext cx="6652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термины и понятия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35389" y="331766"/>
            <a:ext cx="2025352" cy="89879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-это план доходов и расходов на определенный период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1224938"/>
            <a:ext cx="2025352" cy="898790"/>
          </a:xfrm>
          <a:prstGeom prst="horizontalScroll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–поступающие в бюджет денежные средства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30202" y="1159129"/>
            <a:ext cx="2025352" cy="898790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–выплачиваемые из бюджета денежные средства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2058" y="2785286"/>
            <a:ext cx="2874894" cy="5171089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–средства, предоставляемые одним бюджетом бюджетной системы РФ другому бюджету на безвозмездной и безвозвратной основе без указаний конкретных целей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-средства, предоставляемые одним бюджетом бюджетной системы РФ другому бюджету на безвозмездной и безвозвратной основе на финансирование делегированных другим публично-правовым образованиям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-средства, предоставляемые одним бюджетом бюджетной системы РФ другому бюджету на безвозмездной и безвозвратной основе на условиях долевого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1048" y="3059832"/>
            <a:ext cx="2520280" cy="7336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–превышение доходов бюджета над его расходами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1048" y="4947675"/>
            <a:ext cx="2520280" cy="7336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-превышение расходов бюджета над его доходами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7548" r="56241" b="30347"/>
          <a:stretch/>
        </p:blipFill>
        <p:spPr>
          <a:xfrm>
            <a:off x="4296177" y="5714040"/>
            <a:ext cx="1454946" cy="13204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40968" y="7164288"/>
            <a:ext cx="3633791" cy="85696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–средства привлекаемые в бюджет для покрытия дефицита бюджета(кредиты банков, кредиты от других уровней бюджета, иные источники)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0968" y="8075460"/>
            <a:ext cx="3633791" cy="88902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–денежные средства, перечисляемые из одного бюджета бюджетной системы РФ другому бюджету</a:t>
            </a:r>
          </a:p>
        </p:txBody>
      </p:sp>
    </p:spTree>
    <p:extLst>
      <p:ext uri="{BB962C8B-B14F-4D97-AF65-F5344CB8AC3E}">
        <p14:creationId xmlns:p14="http://schemas.microsoft.com/office/powerpoint/2010/main" val="19822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1"/>
    </mc:Choice>
    <mc:Fallback xmlns="">
      <p:transition spd="slow" advTm="254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3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632" y="179512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образования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255941"/>
            <a:ext cx="2070741" cy="13799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640" y="788728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предоставления, повышение качества и доступности дошкольного, общего, дополнительного образования детей на территории муниципального района, создание условий для успешной социализации и самореализации детей и молодежи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Расходы программы составляют на 2021 год – 350853,1 тыс. рублей, на 2022 год 333059 тыс. рублей, 2023 году 327299 тыс. рублей.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79" y="2255941"/>
            <a:ext cx="1928230" cy="1391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632" y="363589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культуры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510" y="5138122"/>
            <a:ext cx="6041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Целью муниципальной программы данной программы является сохранение и развитие культурного наследия, улучшение материально-технической базы учреждений культуры, формирование многообразной и доступной и доступной культурной жизни  населения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укрепление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кожуунной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культурной жизни.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программы составляют на 2021 год – 58319,7 тыс. рублей, на 2022 год 54815 тыс. рублей, 2023 году 54750 тыс. рублей.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22" y="4283968"/>
            <a:ext cx="2273430" cy="868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1" y="796015"/>
            <a:ext cx="1604146" cy="1255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6804248"/>
            <a:ext cx="2652161" cy="1767417"/>
          </a:xfrm>
          <a:prstGeom prst="rect">
            <a:avLst/>
          </a:prstGeom>
        </p:spPr>
      </p:pic>
      <p:pic>
        <p:nvPicPr>
          <p:cNvPr id="7170" name="Picture 2" descr="C:\Documents and Settings\Admin\Рабочий стол\для презентации\SZ-CaH2L0L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37" y="6804249"/>
            <a:ext cx="2652159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1315480\Pictures\FKUxBmVLU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42" y="2232008"/>
            <a:ext cx="1918494" cy="14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4"/>
    </mc:Choice>
    <mc:Fallback xmlns="">
      <p:transition spd="slow" advTm="4072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398" y="179512"/>
            <a:ext cx="5366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ведения бизнеса в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62" y="1161118"/>
            <a:ext cx="64963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инвестиционной активности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Республики Тыва, обеспечение устойчивого социально-экономического развития, вовлечение в хозяйственный оборот и эффективное использование региональных ресурсов и частных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инвестиций;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благоприятных условий для устойчивого развития субъектов малого и среднего предпринимательства и развития местного производства товаров и услуг на территории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конкурентоспособности экономики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Республики Тыва за счет активного внедрения результатов интеллектуальной деятельности ученых и изобретателей в производственные процессы и сферу предоставления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качества торгового обслуживания и реализуемых потребительских товаров, развитие конкурентной среды в сфере торговли в сельской местности и отдаленных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районах;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мероприятий, направленных на снижение основных инфраструктурных рисков и административных барьеров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Тыва;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комфортных условий для развития международного, межрегионального сотрудничества и внешнеэкономической деятельности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Республики Тыва.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Расходы программы составляют на 2021 год – 120 тыс. рублей, на 2022 год 100 тыс. рублей, 2023 году 95 тыс. 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711653"/>
            <a:ext cx="1302488" cy="868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062" y="4978213"/>
            <a:ext cx="6612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земельно-имущественных отношений и градостроительства на территории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Республики Тыва на 2019-2021 годы г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48" y="8172400"/>
            <a:ext cx="1512168" cy="7560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913" y="5979304"/>
            <a:ext cx="6070602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dirty="0" smtClean="0">
                <a:latin typeface="Times New Roman"/>
                <a:ea typeface="Times New Roman"/>
              </a:rPr>
              <a:t>Цель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имущественных и земельных отношений на территории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Республики Тыва  для обеспечения социально-экономического развития, повышения эффективности управления и распоряжения имуществом, находящимся в муниципальной собственности 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Республики Тыва» (далее соответственно – муниципальное имущество, муниципальная собственность). Обеспечение градостроительной деятельности на территории в соответствии с документами территориального планирования и основными принципами законодательства о градостроительной деятельности, направленной на устойчивое развитие территории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Республики Тыва Перечень целевых показателей муниципальной  программы указан в Приложении № 1 к муниципальной программе.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На </a:t>
            </a:r>
            <a:r>
              <a:rPr lang="ru-RU" sz="1200" dirty="0">
                <a:latin typeface="Times New Roman"/>
                <a:ea typeface="Times New Roman"/>
              </a:rPr>
              <a:t>финансирование данной программы предусмотрены на 2021 год – 1994  тыс. рублей, 2022 год – 180 тыс. рублей, 2023 год – 170 тыс. рублей.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28"/>
    </mc:Choice>
    <mc:Fallback xmlns="">
      <p:transition spd="slow" advTm="4462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14110" r="47058" b="24220"/>
          <a:stretch/>
        </p:blipFill>
        <p:spPr bwMode="auto">
          <a:xfrm>
            <a:off x="5181718" y="4572000"/>
            <a:ext cx="1547852" cy="156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9"/>
          <a:stretch/>
        </p:blipFill>
        <p:spPr>
          <a:xfrm>
            <a:off x="5540195" y="1328077"/>
            <a:ext cx="1300673" cy="1205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2" y="5979305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632" y="179512"/>
            <a:ext cx="6612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Профессиональная подготовка, переподготовка и повышение квалификации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650" y="886192"/>
            <a:ext cx="5594799" cy="2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Цель: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- создание </a:t>
            </a:r>
            <a:r>
              <a:rPr lang="ru-RU" sz="1200" dirty="0">
                <a:latin typeface="Times New Roman"/>
                <a:ea typeface="Times New Roman"/>
              </a:rPr>
              <a:t>единой системы управления муниципальной службой;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- формирование </a:t>
            </a:r>
            <a:r>
              <a:rPr lang="ru-RU" sz="1200" dirty="0">
                <a:latin typeface="Times New Roman"/>
                <a:ea typeface="Times New Roman"/>
              </a:rPr>
              <a:t>высококвалифицированного кадрового состава муниципальной службы и лиц, включенных в резерв управленческих кадров муниципального района «</a:t>
            </a:r>
            <a:r>
              <a:rPr lang="ru-RU" sz="1200" dirty="0" err="1">
                <a:latin typeface="Times New Roman"/>
                <a:ea typeface="Times New Roman"/>
              </a:rPr>
              <a:t>Овюрский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</a:rPr>
              <a:t>кожуун</a:t>
            </a:r>
            <a:r>
              <a:rPr lang="ru-RU" sz="1200" dirty="0">
                <a:latin typeface="Times New Roman"/>
                <a:ea typeface="Times New Roman"/>
              </a:rPr>
              <a:t>» Республики Тыва,  повышения их </a:t>
            </a:r>
            <a:r>
              <a:rPr lang="ru-RU" sz="1200" dirty="0" smtClean="0">
                <a:latin typeface="Times New Roman"/>
                <a:ea typeface="Times New Roman"/>
              </a:rPr>
              <a:t> профессионализма </a:t>
            </a:r>
            <a:r>
              <a:rPr lang="ru-RU" sz="1200" dirty="0">
                <a:latin typeface="Times New Roman"/>
                <a:ea typeface="Times New Roman"/>
              </a:rPr>
              <a:t>и компетентности;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- повышение </a:t>
            </a:r>
            <a:r>
              <a:rPr lang="ru-RU" sz="1200" dirty="0">
                <a:latin typeface="Times New Roman"/>
                <a:ea typeface="Times New Roman"/>
              </a:rPr>
              <a:t>престижа муниципальной службы;</a:t>
            </a:r>
          </a:p>
          <a:p>
            <a:r>
              <a:rPr lang="ru-RU" sz="1200" dirty="0">
                <a:latin typeface="Times New Roman"/>
                <a:ea typeface="Times New Roman"/>
              </a:rPr>
              <a:t>совершенствование антикоррупционных механизмов в системе муниципальной службы;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финансирование данной программы предусмотрены на 2021 год – 50 тыс. рублей, 2022 год- 50 тыс. рублей, 2023 год – 25 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362" y="3090865"/>
            <a:ext cx="6612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Профилактика терроризма и экстремизма, улучшение общественной безопасности последствий проявления терроризма на территории муниципального района "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 РТ на 2020-2022 годы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070" y="4572000"/>
            <a:ext cx="5429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-противодействие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терроризму и экстремизму и защита жизни граждан, проживающих на территории муниципального образования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 от террористических и экстремистских актов;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улучшение качества антитеррористической защищенности объектов на территории муниципального образования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 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организация противодействия распространению экстремистских   взглядов на территории 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формирования у населения внутренней потребности в толерантном поведении к людям других национальностей и религиозных конвенций на основе ценности многонационального российского общества, культурного самосознания принципов соблюдения прав и свобод человека;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межнационального согласия в молодежной среде, защита жизни граждан, которые проживают на территории 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от террористических и экстремистских актов.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финансирование данной программы предусмотрены на 2021 год – 25 тыс. рублей, 2022 год- 88 тыс. рублей, 2023 год – 79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1990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74"/>
    </mc:Choice>
    <mc:Fallback xmlns="">
      <p:transition spd="slow" advTm="3177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2" y="5979305"/>
            <a:ext cx="6759733" cy="31646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8909" y="3809659"/>
            <a:ext cx="6308944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безнадзорности и правонарушений несовершеннолетних в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2021-2023 годы"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871" y="4644008"/>
            <a:ext cx="6374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-повышение эффективности системы профилактики безнадзорности, правонарушений и преступлений несовершеннолетних, а также защиты их прав;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Социализация и реабилитация несовершеннолетних, находящихся в конфликте с законом.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финансирование данной программы предусмотрены на 2021 год – 45 тыс. рублей, 2022 год- 43 тыс. рублей, 2023 год – 42 тыс. рублей.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9246" y="5844337"/>
            <a:ext cx="5949180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государственной национальной политики РФ в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Овюрском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кожууте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Тыва  на 2021-2023 годы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536" y="6490144"/>
            <a:ext cx="6511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Укрепление общероссийского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граждпнского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самосознания и духовной общности многонационального народа Республики Тыва;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Гармонизация межнациональных (межэтнических) и межконфессиональных отношений;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Сохранение и развитие этнокультурного многообразия народов Республики Тыва;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профилактика экстремизма на национальной и религиозной почве.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финансирование данной программы предусмотрены на 2021 год – 50 тыс. рублей, 2022 год- 50 тыс. рублей, 2023 год – 50 тыс. рублей.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161" y="8059804"/>
            <a:ext cx="622869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программные расходы не включены расходы аппарата управления Хурала представителей, Администрации, Финансового управления и межбюджетные трансферты, передаваемые бюджетам поселений на 2021 год – 67954,2  тыс. рублей или 12, %, 2022 год – 68747 тыс. рублей или 13 %, 2023 год- 73099 тыс. рублей или 13 %,  от общего объема расходов.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8908" y="2202026"/>
            <a:ext cx="6192689" cy="13542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законопослушного поведения участников дорожного движения в муниципальном районе «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Республики Тыва на 2020-2022годы"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8929" y="3294633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– Сокращение количества  дорожно-транспортных  происшествий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пострадавщими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537" y="46804"/>
            <a:ext cx="6612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Совершенствование и развитие гражданской обороны, защиты населения и территорий от чрезвычайных ситуаций природного и техногенного характера на территории муниципального района "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 РТ на 2020-2022 г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8909" y="1370243"/>
            <a:ext cx="6192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 - Обеспечение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безопасности населения и территорий 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финансирование данной программы предусмотрены на 2021 год – 105 тыс. рублей, 2022 год- 95 тыс. рублей, 2023 год – 90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0375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74"/>
    </mc:Choice>
    <mc:Fallback xmlns="">
      <p:transition spd="slow" advTm="3177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640" y="251520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x-none" sz="1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Тыва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сформирован без дефицита.</a:t>
            </a:r>
          </a:p>
          <a:p>
            <a:r>
              <a:rPr lang="x-none" sz="12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Система межбюджетных трансфертов из бюджета 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бюджетам сельских поселений ориентирована на необходимость обеспечения гарантированных Конституцией Республики Тыва равных условий получения гражданами муниципальных услуг в сфере социальной, помощи, образования и других сферах в рамках полномочий Республики Тыва и полномочий сельских поселений.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Реализации указанной цели способствует предоставление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бюджета муниципального района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Республики Тыва межбюджетных трансфертов.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Общий объем межбюджетных трансфертов бюджетам сельских поселений характеризуется следующими данными: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654598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Основным видом оказания финансовой помощи сельских поселений является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дотация на выравнивание бюджетной обеспеченности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Субвенции бюджетам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сельских поселений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из республиканского 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предоставляются в целях финансового обеспечения муниципальных полномочий, переданных органам местного самоуправления.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04897"/>
              </p:ext>
            </p:extLst>
          </p:nvPr>
        </p:nvGraphicFramePr>
        <p:xfrm>
          <a:off x="342900" y="3800218"/>
          <a:ext cx="6172199" cy="2179086"/>
        </p:xfrm>
        <a:graphic>
          <a:graphicData uri="http://schemas.openxmlformats.org/drawingml/2006/table">
            <a:tbl>
              <a:tblPr firstRow="1" firstCol="1" bandRow="1"/>
              <a:tblGrid>
                <a:gridCol w="880783"/>
                <a:gridCol w="585981"/>
                <a:gridCol w="584430"/>
                <a:gridCol w="584430"/>
                <a:gridCol w="584430"/>
                <a:gridCol w="584430"/>
                <a:gridCol w="513574"/>
                <a:gridCol w="618047"/>
                <a:gridCol w="618047"/>
                <a:gridCol w="618047"/>
              </a:tblGrid>
              <a:tr h="16935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 предыдущему году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 предыдущему году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 предыдущему году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 предыдущему году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17633,9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17686,0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21381,8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20877,0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20904,0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Дотации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15913,2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15 777,2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19362,7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18842,0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18842,0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Субвенции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669,2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755,7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799,0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1 199,2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1263,4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1263,0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Arial CYR"/>
                        </a:rPr>
                        <a:t>1263,0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66" marR="58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7"/>
    </mc:Choice>
    <mc:Fallback xmlns="">
      <p:transition spd="slow" advTm="4612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5" name="AutoShape 4" descr="https://storage.needpix.com/rsynced_images/hand-1464838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torage.needpix.com/rsynced_images/hand-1464838_128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620687"/>
            <a:ext cx="620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Брошюра подготовлена на основании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бюджета муниципального района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Республики Тыва»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2022-2023 год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2776" y="2276871"/>
            <a:ext cx="4572000" cy="7325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брошюрой работали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финансового управления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Тел.8(394-44)21-307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Хандагайты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ул. Ленина, д. 2, каб.311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u07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ovur@mail.ru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0"/>
    </mc:Choice>
    <mc:Fallback xmlns="">
      <p:transition spd="slow" advTm="60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" y="5979305"/>
            <a:ext cx="6759733" cy="3164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699" y="171312"/>
            <a:ext cx="551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ФОРМИРОВАНИЕ ПРОЕКТА БЮДЖЕТА НА 20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ГОД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66482" y="640427"/>
            <a:ext cx="1604978" cy="46805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2022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годов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27387" y="4844014"/>
            <a:ext cx="5405403" cy="28720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125922" y="678162"/>
            <a:ext cx="5400600" cy="403939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Посланием Президента Российской Федерации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ФедеральномуСобранию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от 1 марта 2018 года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125922" y="1298126"/>
            <a:ext cx="5184576" cy="36004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Посланием Главы Республики Тыва Верховному Хуралу (парламенту) Республики Тыва от 12 декабря 2017 года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125922" y="3962422"/>
            <a:ext cx="5184576" cy="64807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Хурала представителей муниципального района «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 Тыва» от 31 марта 2015г № 225 «Об утверждении Положения о бюджетном процессе муниципального района "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 Тыва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25922" y="1824955"/>
            <a:ext cx="5040560" cy="586839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от 7 мая 2018 года №204 «О национальных целях и стратегических задачах развития Российской Федерации на период до 2024 года»;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125921" y="3311272"/>
            <a:ext cx="5040561" cy="50405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политики и основные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налоговой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 Тыва на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плановый период 2022 и 2023 годы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125921" y="2621098"/>
            <a:ext cx="5040561" cy="47722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Прогнозом социально-экономического  развития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 Тыва на 2021 и на плановый период 2022 и 2023 годы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4704" y="6098638"/>
            <a:ext cx="5472608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Подготовка проекта Решения  осуществлялась на основе «консервативного» («базового») варианта прогноза социально-экономического развития муниципального района  «</a:t>
            </a:r>
            <a:r>
              <a:rPr lang="ru-RU" dirty="0" err="1">
                <a:latin typeface="Monotype Corsiva" pitchFamily="66" charset="0"/>
              </a:rPr>
              <a:t>Овюрский</a:t>
            </a:r>
            <a:r>
              <a:rPr lang="ru-RU" dirty="0">
                <a:latin typeface="Monotype Corsiva" pitchFamily="66" charset="0"/>
              </a:rPr>
              <a:t>  </a:t>
            </a:r>
            <a:r>
              <a:rPr lang="ru-RU" dirty="0" err="1">
                <a:latin typeface="Monotype Corsiva" pitchFamily="66" charset="0"/>
              </a:rPr>
              <a:t>кожуун</a:t>
            </a:r>
            <a:r>
              <a:rPr lang="ru-RU" dirty="0">
                <a:latin typeface="Monotype Corsiva" pitchFamily="66" charset="0"/>
              </a:rPr>
              <a:t>»  Республики Тыва на 2021 год и на плановый период до 2025 года.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19"/>
    </mc:Choice>
    <mc:Fallback xmlns="">
      <p:transition spd="slow" advTm="2741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" y="5979305"/>
            <a:ext cx="6759733" cy="3164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6832" y="182015"/>
            <a:ext cx="2738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СТАДИИ БЮДЖЕТА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41168"/>
              </p:ext>
            </p:extLst>
          </p:nvPr>
        </p:nvGraphicFramePr>
        <p:xfrm>
          <a:off x="117637" y="547562"/>
          <a:ext cx="63367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2" b="3488"/>
          <a:stretch/>
        </p:blipFill>
        <p:spPr>
          <a:xfrm>
            <a:off x="15026" y="3857713"/>
            <a:ext cx="6858000" cy="13290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690" y="5604569"/>
            <a:ext cx="6048672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Правовое регулирование вопросов, положенных в основу формирования проекта Решения Хурала представителей муниципального района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Республики Тыва» «О бюджете муниципального района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кожуун»Республики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Тыва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2023годов»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подготовлен в соответствии с требованиями Бюджетного кодекса Российской Федерации (далее – Бюджетный кодекс)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положения  «О бюджетном процессе муниципального района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Овюрский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Республики Тыва», утвержденного решением Хурала представителей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31 марта 2015г № 225. (далее – положение о бюджетном процессе).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2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6"/>
    </mc:Choice>
    <mc:Fallback xmlns="">
      <p:transition spd="slow" advTm="2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" y="5979305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10" y="179512"/>
            <a:ext cx="684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прогноза социально-экономического развития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Тывана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и на плановый период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9240" y="788138"/>
            <a:ext cx="9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7904402"/>
            <a:ext cx="1083878" cy="848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19" y="7793499"/>
            <a:ext cx="1822169" cy="898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28" y="7964880"/>
            <a:ext cx="1903769" cy="727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2" y="7904402"/>
            <a:ext cx="1254224" cy="93941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68243"/>
              </p:ext>
            </p:extLst>
          </p:nvPr>
        </p:nvGraphicFramePr>
        <p:xfrm>
          <a:off x="371570" y="1065132"/>
          <a:ext cx="6188321" cy="64965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893487"/>
                <a:gridCol w="1647417"/>
                <a:gridCol w="1647417"/>
              </a:tblGrid>
              <a:tr h="52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35050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добывающих, обрабатывающих производств и производства, распределения электроэнергии, газа и воды, тыс.руб.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363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64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14196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195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продукции сельского хозяйства, млн.руб.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364091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375014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390014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ввода жил Объем ввода жилья,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кв.м.ья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195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 тыс.руб.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474608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523371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195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на предприятиях малого и среднего предпринимательства, чел.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50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195714"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 граждан, в органах службы занятости, чел.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25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  <a:tr h="392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93" marR="659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1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5"/>
    </mc:Choice>
    <mc:Fallback xmlns="">
      <p:transition spd="slow" advTm="388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640" y="179512"/>
            <a:ext cx="6336704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Основные характеристики консолидированного бюджета </a:t>
            </a:r>
            <a:endParaRPr lang="ru-RU" sz="14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err="1">
                <a:latin typeface="Times New Roman"/>
                <a:ea typeface="Times New Roman"/>
              </a:rPr>
              <a:t>Овюрского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кожууна</a:t>
            </a:r>
            <a:r>
              <a:rPr lang="ru-RU" sz="1600" b="1" dirty="0">
                <a:latin typeface="Times New Roman"/>
                <a:ea typeface="Times New Roman"/>
              </a:rPr>
              <a:t> Республики Тыва на 2021 год и на плановый период 2022 и 2023 годы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5989" y="1010508"/>
            <a:ext cx="9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рублях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491648"/>
              </p:ext>
            </p:extLst>
          </p:nvPr>
        </p:nvGraphicFramePr>
        <p:xfrm>
          <a:off x="1340768" y="3563888"/>
          <a:ext cx="453650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98498"/>
              </p:ext>
            </p:extLst>
          </p:nvPr>
        </p:nvGraphicFramePr>
        <p:xfrm>
          <a:off x="188640" y="5940152"/>
          <a:ext cx="40324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61435"/>
              </p:ext>
            </p:extLst>
          </p:nvPr>
        </p:nvGraphicFramePr>
        <p:xfrm>
          <a:off x="661412" y="1475656"/>
          <a:ext cx="5860415" cy="1820545"/>
        </p:xfrm>
        <a:graphic>
          <a:graphicData uri="http://schemas.openxmlformats.org/drawingml/2006/table">
            <a:tbl>
              <a:tblPr firstRow="1" firstCol="1" bandRow="1"/>
              <a:tblGrid>
                <a:gridCol w="1270413"/>
                <a:gridCol w="1079851"/>
                <a:gridCol w="1079851"/>
                <a:gridCol w="1079851"/>
                <a:gridCol w="1350449"/>
              </a:tblGrid>
              <a:tr h="920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</a:rPr>
                        <a:t>уточ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. план)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2021 год (прогноз)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2022 год (прогноз)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2023 год (прогноз)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Доходы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620926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562765,8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549383,5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548842,5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621196,2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562765,8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549383,5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548842,5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Дефицит (-),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-270,2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профицит (+)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628800" y="7561651"/>
            <a:ext cx="720080" cy="3253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2022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996951" y="7561651"/>
            <a:ext cx="720080" cy="3253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2023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26"/>
    </mc:Choice>
    <mc:Fallback xmlns="">
      <p:transition spd="slow" advTm="4652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640" y="179512"/>
            <a:ext cx="6669360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Основные характеристики </a:t>
            </a:r>
            <a:r>
              <a:rPr lang="ru-RU" b="1" dirty="0" err="1">
                <a:latin typeface="Times New Roman"/>
                <a:ea typeface="Times New Roman"/>
              </a:rPr>
              <a:t>кожуунного</a:t>
            </a:r>
            <a:r>
              <a:rPr lang="ru-RU" b="1" dirty="0">
                <a:latin typeface="Times New Roman"/>
                <a:ea typeface="Times New Roman"/>
              </a:rPr>
              <a:t> бюджета муниципального района </a:t>
            </a:r>
            <a:r>
              <a:rPr lang="ru-RU" b="1" dirty="0" err="1">
                <a:latin typeface="Times New Roman"/>
                <a:ea typeface="Times New Roman"/>
              </a:rPr>
              <a:t>Овюрский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кожуун</a:t>
            </a:r>
            <a:r>
              <a:rPr lang="ru-RU" b="1" dirty="0">
                <a:latin typeface="Times New Roman"/>
                <a:ea typeface="Times New Roman"/>
              </a:rPr>
              <a:t> Республики Тыва</a:t>
            </a:r>
            <a:endParaRPr lang="ru-RU" sz="16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 на 2021 год и на плановый период 2022 и 2023 годов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7232" y="1343117"/>
            <a:ext cx="9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рублях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72383"/>
              </p:ext>
            </p:extLst>
          </p:nvPr>
        </p:nvGraphicFramePr>
        <p:xfrm>
          <a:off x="593112" y="1691680"/>
          <a:ext cx="5860415" cy="1323975"/>
        </p:xfrm>
        <a:graphic>
          <a:graphicData uri="http://schemas.openxmlformats.org/drawingml/2006/table">
            <a:tbl>
              <a:tblPr firstRow="1" firstCol="1" bandRow="1"/>
              <a:tblGrid>
                <a:gridCol w="1270413"/>
                <a:gridCol w="1079851"/>
                <a:gridCol w="1079851"/>
                <a:gridCol w="1079851"/>
                <a:gridCol w="1350449"/>
              </a:tblGrid>
              <a:tr h="1809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2021 год (прогноз)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2022 год (прогноз)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2023 год (прогноз)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</a:rPr>
                        <a:t>уточ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. план)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Доходы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618917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560466,8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547142,5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546500,5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619105,9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560466,8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547142,5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546500,5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Дефицит (-),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-188,9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профицит (+)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28573"/>
              </p:ext>
            </p:extLst>
          </p:nvPr>
        </p:nvGraphicFramePr>
        <p:xfrm>
          <a:off x="1430557" y="3131840"/>
          <a:ext cx="4572000" cy="317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789107"/>
              </p:ext>
            </p:extLst>
          </p:nvPr>
        </p:nvGraphicFramePr>
        <p:xfrm>
          <a:off x="1444066" y="5979304"/>
          <a:ext cx="4572000" cy="317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09448" y="86044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2021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86044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2022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21"/>
    </mc:Choice>
    <mc:Fallback xmlns="">
      <p:transition spd="slow" advTm="378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632" y="17951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342900" algn="ctr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Основные характеристики доходов консолидированного бюджета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Овюрского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кожууна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Республики Тыва на 2021 год и на плановый период 2022 и 2023 годы 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89346"/>
              </p:ext>
            </p:extLst>
          </p:nvPr>
        </p:nvGraphicFramePr>
        <p:xfrm>
          <a:off x="260648" y="1742246"/>
          <a:ext cx="6364331" cy="2262104"/>
        </p:xfrm>
        <a:graphic>
          <a:graphicData uri="http://schemas.openxmlformats.org/drawingml/2006/table">
            <a:tbl>
              <a:tblPr firstRow="1" firstCol="1" bandRow="1"/>
              <a:tblGrid>
                <a:gridCol w="1521456"/>
                <a:gridCol w="1005064"/>
                <a:gridCol w="1005064"/>
                <a:gridCol w="1005064"/>
                <a:gridCol w="1005064"/>
                <a:gridCol w="822619"/>
              </a:tblGrid>
              <a:tr h="1936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3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8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Консолидированный 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494155,1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620926,0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562765,8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549383,5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548842,5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Темп роста (снижения) к уровню предыдущего года,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Кожуунный  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491365,2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617787,0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559776,8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546295,5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545669,5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36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в т.ч. дорожный фонд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974,6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1076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Бюджеты поселений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2789,9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2989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3088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3173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628" y="4716016"/>
            <a:ext cx="62157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Сформированные </a:t>
            </a:r>
            <a:r>
              <a:rPr lang="ru-RU" dirty="0">
                <a:latin typeface="Times New Roman"/>
                <a:ea typeface="Times New Roman"/>
              </a:rPr>
              <a:t>в соответствии с параметрами прогноза социально-экономического развития и законодательно установленными «бюджетными правилами» основные характеристики проектов консолидированного и муниципального бюджетов на 2021 год и на плановые периоды 2022-2023 годы обеспечивают исполнение действующих и принимаемых расходных обязательств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26702" y="1343117"/>
            <a:ext cx="9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рублях</a:t>
            </a:r>
          </a:p>
        </p:txBody>
      </p:sp>
    </p:spTree>
    <p:extLst>
      <p:ext uri="{BB962C8B-B14F-4D97-AF65-F5344CB8AC3E}">
        <p14:creationId xmlns:p14="http://schemas.microsoft.com/office/powerpoint/2010/main" val="13464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21"/>
    </mc:Choice>
    <mc:Fallback xmlns="">
      <p:transition spd="slow" advTm="3782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" y="5979304"/>
            <a:ext cx="6759733" cy="3164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632" y="107504"/>
            <a:ext cx="6620226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поступления налоговых и неналоговых доходов консолидированного бюджета в 2021 году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2022-2023 гг.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92012"/>
              </p:ext>
            </p:extLst>
          </p:nvPr>
        </p:nvGraphicFramePr>
        <p:xfrm>
          <a:off x="260648" y="630724"/>
          <a:ext cx="6336704" cy="8422802"/>
        </p:xfrm>
        <a:graphic>
          <a:graphicData uri="http://schemas.openxmlformats.org/drawingml/2006/table">
            <a:tbl>
              <a:tblPr firstRow="1" firstCol="1" bandRow="1"/>
              <a:tblGrid>
                <a:gridCol w="1897432"/>
                <a:gridCol w="572809"/>
                <a:gridCol w="572809"/>
                <a:gridCol w="716012"/>
                <a:gridCol w="572809"/>
                <a:gridCol w="716012"/>
                <a:gridCol w="572809"/>
                <a:gridCol w="716012"/>
              </a:tblGrid>
              <a:tr h="453625"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Коэф. Роста 2021г к 2020г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Коэф. Роста 2022г к 2021г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Коэф. Роста 2023г к 2022г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38444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40052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41439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42643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35800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37527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38444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40197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28618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29666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30704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31779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1076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1076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НАЛОГИ НА СОВОКУПНЫЙ ДОХОД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2847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2,87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2989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3147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Упрощенная система налогообложения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2177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2247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2364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НАЛОГИ НА ИМУЩЕСТВО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4217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3183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3213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имущество организаций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1632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имущество с физических лиц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Земельный налог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2644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2525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2595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2446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ГОСУДАРСТВЕНОЙ И МУНИЦИПАЛЬНОЙ СОБСТВЕННОСТИ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1082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1114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Аренда земли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Аренда имущества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Продажа земельных участков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ПЛАТЕЖИ ПРИ ПОЛЬЗОВАНИИ ПРИРОДНЫМИ РЕСУРСАМИ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Плата за негативное воздействие на окружающую среду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ПРОЧИЕ НЕНАЛОГОВЫЕ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4" marR="36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0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94"/>
    </mc:Choice>
    <mc:Fallback xmlns="">
      <p:transition spd="slow" advTm="5249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6|1.6|1.3|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|1.7|1.9|1.6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4786</Words>
  <Application>Microsoft Office PowerPoint</Application>
  <PresentationFormat>Экран (4:3)</PresentationFormat>
  <Paragraphs>1148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83</cp:revision>
  <dcterms:created xsi:type="dcterms:W3CDTF">2019-11-17T10:39:42Z</dcterms:created>
  <dcterms:modified xsi:type="dcterms:W3CDTF">2020-11-23T14:27:15Z</dcterms:modified>
</cp:coreProperties>
</file>