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42" y="23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Лист1!$B$5:$B$6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Лист1!$C$5:$C$6</c:f>
              <c:numCache>
                <c:formatCode>General</c:formatCode>
                <c:ptCount val="2"/>
                <c:pt idx="0">
                  <c:v>492365.2</c:v>
                </c:pt>
                <c:pt idx="1">
                  <c:v>493478.7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9539584"/>
        <c:axId val="100304384"/>
        <c:axId val="0"/>
      </c:bar3DChart>
      <c:catAx>
        <c:axId val="995395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304384"/>
        <c:crosses val="autoZero"/>
        <c:auto val="1"/>
        <c:lblAlgn val="ctr"/>
        <c:lblOffset val="100"/>
        <c:noMultiLvlLbl val="0"/>
      </c:catAx>
      <c:valAx>
        <c:axId val="100304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53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93%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Лист1!$B$5:$B$6</c:f>
              <c:strCache>
                <c:ptCount val="2"/>
                <c:pt idx="0">
                  <c:v>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Лист1!$C$5:$C$6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1.3223715883420367E-2"/>
          <c:y val="2.7777777777777776E-2"/>
          <c:w val="0.98531052105321626"/>
          <c:h val="0.1378040186946704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540001"/>
            <a:ext cx="5657850" cy="3458633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6096000"/>
            <a:ext cx="4846320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2627-0094-4F6A-A5B4-85F11754892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1345-4C5A-4190-B3DC-C7BED0C57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2627-0094-4F6A-A5B4-85F11754892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1345-4C5A-4190-B3DC-C7BED0C57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314450" cy="7802033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2627-0094-4F6A-A5B4-85F11754892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1345-4C5A-4190-B3DC-C7BED0C57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2627-0094-4F6A-A5B4-85F11754892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1345-4C5A-4190-B3DC-C7BED0C57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7315200"/>
            <a:ext cx="5744765" cy="1557867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5137151"/>
            <a:ext cx="4601765" cy="21780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2627-0094-4F6A-A5B4-85F11754892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1345-4C5A-4190-B3DC-C7BED0C57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048256"/>
            <a:ext cx="2743200" cy="6120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4700" y="2048256"/>
            <a:ext cx="2743200" cy="6120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2627-0094-4F6A-A5B4-85F11754892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1345-4C5A-4190-B3DC-C7BED0C57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274320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27432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4700" y="2046817"/>
            <a:ext cx="274320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4700" y="2899833"/>
            <a:ext cx="27432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2627-0094-4F6A-A5B4-85F11754892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1345-4C5A-4190-B3DC-C7BED0C57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2627-0094-4F6A-A5B4-85F11754892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1345-4C5A-4190-B3DC-C7BED0C57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2627-0094-4F6A-A5B4-85F11754892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1345-4C5A-4190-B3DC-C7BED0C57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7327392"/>
            <a:ext cx="5829300" cy="79248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599" y="8128000"/>
            <a:ext cx="5829301" cy="812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2627-0094-4F6A-A5B4-85F11754892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1345-4C5A-4190-B3DC-C7BED0C572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508000"/>
            <a:ext cx="5829300" cy="65904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7327037"/>
            <a:ext cx="5829300" cy="792835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343650" cy="731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8128000"/>
            <a:ext cx="5829300" cy="81686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2627-0094-4F6A-A5B4-85F11754892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F1345-4C5A-4190-B3DC-C7BED0C572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715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7150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43650" y="0"/>
            <a:ext cx="51435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43650" y="7315200"/>
            <a:ext cx="51435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8841" y="7531947"/>
            <a:ext cx="411480" cy="52832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CAF1345-4C5A-4190-B3DC-C7BED0C5729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4999726" y="5505027"/>
            <a:ext cx="31563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4952314" y="2301240"/>
            <a:ext cx="325119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F7B2627-0094-4F6A-A5B4-85F117548923}" type="datetimeFigureOut">
              <a:rPr lang="ru-RU" smtClean="0"/>
              <a:t>13.05.2020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2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u07@minfintuva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5" y="6161634"/>
            <a:ext cx="6034779" cy="28252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22908" y="1202140"/>
            <a:ext cx="50360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</a:rPr>
              <a:t>Исполнению бюджета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</a:rPr>
              <a:t>муниципального района 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</a:rPr>
              <a:t>«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</a:rPr>
              <a:t>Овюрский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</a:rPr>
              <a:t>кожуун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</a:rPr>
              <a:t>»  Республики Тыва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</a:rPr>
              <a:t>за 201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</a:rPr>
              <a:t>9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</a:rPr>
              <a:t>год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712" y="141560"/>
            <a:ext cx="5121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7486" y="8774668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Хандагайты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ОвюрскийМР-ПП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34" y="1237989"/>
            <a:ext cx="1062217" cy="149796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Блок-схема: документ 12"/>
          <p:cNvSpPr/>
          <p:nvPr/>
        </p:nvSpPr>
        <p:spPr>
          <a:xfrm>
            <a:off x="361020" y="5552578"/>
            <a:ext cx="1500915" cy="1218112"/>
          </a:xfrm>
          <a:prstGeom prst="flowChartDocumen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3239437" y="3816172"/>
            <a:ext cx="1471781" cy="1270545"/>
          </a:xfrm>
          <a:prstGeom prst="flowChartDocumen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1861935" y="4711921"/>
            <a:ext cx="1443310" cy="1080992"/>
          </a:xfrm>
          <a:prstGeom prst="flowChartDocumen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4711218" y="3036013"/>
            <a:ext cx="1500915" cy="1415432"/>
          </a:xfrm>
          <a:prstGeom prst="flowChartDocumen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4494295" y="4846040"/>
            <a:ext cx="1519747" cy="1015876"/>
          </a:xfrm>
          <a:prstGeom prst="flowChartDocumen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2974548" y="5656140"/>
            <a:ext cx="1519747" cy="1168928"/>
          </a:xfrm>
          <a:prstGeom prst="flowChartDocumen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4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66" y="6623357"/>
            <a:ext cx="3579523" cy="23863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2656" y="319696"/>
            <a:ext cx="4797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ОСНОВНЫЕ ИТОГИ ИСПОЛНЕНИЯ </a:t>
            </a:r>
          </a:p>
          <a:p>
            <a:pPr algn="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БЮДЖЕТА ЗА 2019 ГОД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213" y="250927"/>
            <a:ext cx="1224168" cy="1224168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418936"/>
              </p:ext>
            </p:extLst>
          </p:nvPr>
        </p:nvGraphicFramePr>
        <p:xfrm>
          <a:off x="-224628" y="2051720"/>
          <a:ext cx="51298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01008" y="1763688"/>
            <a:ext cx="2808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 за 2019 год исполнен превышением расходов над доходами (дефицит) в сумме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1 113,5 тыс.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32970"/>
              </p:ext>
            </p:extLst>
          </p:nvPr>
        </p:nvGraphicFramePr>
        <p:xfrm>
          <a:off x="332656" y="5148064"/>
          <a:ext cx="5714998" cy="110624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29915"/>
                <a:gridCol w="1111472"/>
                <a:gridCol w="1168693"/>
                <a:gridCol w="1104211"/>
                <a:gridCol w="900707"/>
              </a:tblGrid>
              <a:tr h="544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</a:tr>
              <a:tr h="187348">
                <a:tc>
                  <a:txBody>
                    <a:bodyPr/>
                    <a:lstStyle/>
                    <a:p>
                      <a:pPr indent="6096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499131,8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492 365,20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-6 766,60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</a:tr>
              <a:tr h="187348">
                <a:tc>
                  <a:txBody>
                    <a:bodyPr/>
                    <a:lstStyle/>
                    <a:p>
                      <a:pPr indent="6096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500 436,50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493 478,70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-6 957,80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</a:tr>
              <a:tr h="187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Дефицит/профицит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-1 304,70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-1 113,50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191,20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  <a:tc>
                  <a:txBody>
                    <a:bodyPr/>
                    <a:lstStyle/>
                    <a:p>
                      <a:pPr indent="60960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34" marR="64234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4362" y="6300192"/>
            <a:ext cx="55446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1 января 2020 года остатки собственных средств на счете бюджета составили 191,2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553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712" y="179512"/>
            <a:ext cx="4581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РАЙОНА «ОВЮРСКИЙ КОЖУУН РЕСПУБЛИКИ ТЫВА»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r="27965" b="8442"/>
          <a:stretch/>
        </p:blipFill>
        <p:spPr>
          <a:xfrm>
            <a:off x="5418572" y="163192"/>
            <a:ext cx="792088" cy="8760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0647" y="1051060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Общий объем доходов бюджета муниципального района за 2018 год составила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461850,4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100,1 %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утвержденному бюджету.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126167"/>
              </p:ext>
            </p:extLst>
          </p:nvPr>
        </p:nvGraphicFramePr>
        <p:xfrm>
          <a:off x="816521" y="1574280"/>
          <a:ext cx="4698619" cy="157734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102962"/>
                <a:gridCol w="859759"/>
                <a:gridCol w="962335"/>
                <a:gridCol w="913804"/>
                <a:gridCol w="859759"/>
              </a:tblGrid>
              <a:tr h="1674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доходов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за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</a:tr>
              <a:tr h="502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31195,1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33 842,0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33 955,3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</a:tr>
              <a:tr h="339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430 655,3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465 289,8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458 410,0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</a:tr>
              <a:tr h="173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850,4 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499 131,8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492 365,2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60" marR="5956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1704" y="3203848"/>
            <a:ext cx="60486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сравнению с предыдущим отчетным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периодом: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фактическое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поступление доходов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бюджет муниципального района на </a:t>
            </a:r>
            <a:r>
              <a:rPr lang="ru-RU" sz="1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30514,8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больше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бъем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собственных доходов увеличилась на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2760, 2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поступления поступили с ростом на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27754,7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062637"/>
              </p:ext>
            </p:extLst>
          </p:nvPr>
        </p:nvGraphicFramePr>
        <p:xfrm>
          <a:off x="181435" y="4455993"/>
          <a:ext cx="2880320" cy="294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80140" y="7452320"/>
            <a:ext cx="5361141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Задачи для выполнения плановых показателей налоговых и неналоговых доходов и по обеспечению прироста поступления доходов 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ежемесячное выполнение плановых показателей;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снижение недоимки по налогам в бюджет;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уровня собираемости имущественных налогов с физических лиц не ниже 85%.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1984" y="5321057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районный бюджет с учетом возвратов межбюджетных трансфертов прошлых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лет: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дотация – 139524,8 тыс. руб.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47076,3 тыс. 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270808,9 тыс. 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межбюджетные трансферты - 1000 тыс.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15670" y="5817855"/>
            <a:ext cx="1008112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458410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80" y="179512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района«Овюрский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Республики Тыва»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 r="20724"/>
          <a:stretch/>
        </p:blipFill>
        <p:spPr>
          <a:xfrm>
            <a:off x="5373216" y="0"/>
            <a:ext cx="676894" cy="1327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61165" r="6507" b="31352"/>
          <a:stretch/>
        </p:blipFill>
        <p:spPr>
          <a:xfrm>
            <a:off x="181455" y="8325234"/>
            <a:ext cx="6120679" cy="4046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4703" y="7596336"/>
            <a:ext cx="5285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отчетном периоде наибольший удельный вес занимает расходы раздела </a:t>
            </a:r>
            <a:r>
              <a:rPr lang="ru-RU" sz="1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«Образование»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«Социальная политика».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5937" y="1187624"/>
            <a:ext cx="6027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Расходная часть районного бюджета исполнена в сумме</a:t>
            </a:r>
            <a:r>
              <a:rPr lang="ru-RU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493 478,7 </a:t>
            </a:r>
            <a:r>
              <a:rPr lang="ru-RU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тыс. руб.,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что составляет 99 % к плану.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753958"/>
              </p:ext>
            </p:extLst>
          </p:nvPr>
        </p:nvGraphicFramePr>
        <p:xfrm>
          <a:off x="335110" y="1835696"/>
          <a:ext cx="5715000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5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Исполнение бюджета за 2019 год в разрезе разделов и подразделов расходов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тыс. рублей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42900" y="501332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525575"/>
              </p:ext>
            </p:extLst>
          </p:nvPr>
        </p:nvGraphicFramePr>
        <p:xfrm>
          <a:off x="195938" y="2267744"/>
          <a:ext cx="5969365" cy="5939091"/>
        </p:xfrm>
        <a:graphic>
          <a:graphicData uri="http://schemas.openxmlformats.org/drawingml/2006/table">
            <a:tbl>
              <a:tblPr firstRow="1" firstCol="1" bandRow="1"/>
              <a:tblGrid>
                <a:gridCol w="947474"/>
                <a:gridCol w="2109597"/>
                <a:gridCol w="1017346"/>
                <a:gridCol w="947474"/>
                <a:gridCol w="947474"/>
              </a:tblGrid>
              <a:tr h="1491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Раздел/под­раздел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910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6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расходов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500 436,5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493 478,7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Общегосударственные расходы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35 499,3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35 246,8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0200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1 081,2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1 081,2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0300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безопасность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1 646,3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1 646,3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5 653,9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5 606,2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0405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Сельское хозяйство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3 210,7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3 210,5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0409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Дорожное хозяйство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1 057,4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1 009,9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0412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Другие вопросы в области национальной экономики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1 385,8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1 385,8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0500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6 040,7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6 018,6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0502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Коммунальное хозяйство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1 908,4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1 886,3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0503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Благоустройство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4 132,3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4 132,3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0700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Образование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321 126,0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316 301,2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0701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Дошкольное образование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103 923,8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101 755,4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0702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Общее образование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177 603,5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175 599,4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862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0703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Дополнительное образование детей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20 142,4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19 528,3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0707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Молодежная политика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1 439,1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1 439,0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840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0709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Другие вопросы в области образования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18 017,3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17 979,0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0800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51 157,3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50 474,3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0801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48 342,6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47 659,6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314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0804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Другие вопросы в области культуры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2 814,7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2 814,7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0900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Здравоохранение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213,0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213,0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59 788,3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58 660,6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756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Социальное обеспечение населения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26 071,4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24 999,2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Охрана семьи и детства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30 183,2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30 127,8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840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Другие вопросы в области социальной политики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3 533,7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3 533,6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50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1 183,0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1 183,0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956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Средства массовой информации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82,9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82,9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030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Межбюджетные трансферты общего характера бюджетам муниципальных образований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16 964,7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16 964,7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315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Дефицит (-)/профицит(+) бюджета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-1 304,7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-1 113,5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096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061" marR="55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8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89" y="179512"/>
            <a:ext cx="4877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МУНИЦИПАЛЬНОГО РАЙОНА«ОВЮРСКИЙ КОЖУУН РЕСПУБЛИКИ ТЫВА»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336591" y="7524328"/>
            <a:ext cx="1508233" cy="1152128"/>
          </a:xfrm>
          <a:prstGeom prst="flowChartDocumen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МРОТ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21432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591" y="1331640"/>
            <a:ext cx="5470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Первоочередные расходы </a:t>
            </a:r>
            <a:r>
              <a:rPr lang="ru-RU" sz="14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исполнении бюджета муниципального </a:t>
            </a: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района: </a:t>
            </a:r>
            <a:endParaRPr lang="ru-RU" sz="1400" b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3511" y="1996187"/>
            <a:ext cx="5213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Выплата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заработной платы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занимает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75%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общего объема расходов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368925,6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рублей).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4356" y="2719462"/>
            <a:ext cx="5087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коммунальных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услуг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бюджетных учреждений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кожууна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3723" y="3442737"/>
            <a:ext cx="5068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11 муниципальных программ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5984" y="179613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5092" y="251940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8640" y="323498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3" t="19531" r="50650" b="29187"/>
          <a:stretch/>
        </p:blipFill>
        <p:spPr bwMode="auto">
          <a:xfrm>
            <a:off x="4953581" y="222973"/>
            <a:ext cx="893818" cy="110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9792" y="4427983"/>
            <a:ext cx="5309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соотношения средней зарплаты Указных работников </a:t>
            </a:r>
            <a:r>
              <a:rPr lang="ru-RU" sz="1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средней заработной платы в Республике Тыва по предварительным данным</a:t>
            </a:r>
            <a:endParaRPr lang="ru-RU" sz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858289"/>
              </p:ext>
            </p:extLst>
          </p:nvPr>
        </p:nvGraphicFramePr>
        <p:xfrm>
          <a:off x="300864" y="5148064"/>
          <a:ext cx="5715001" cy="171059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40124"/>
                <a:gridCol w="1001117"/>
                <a:gridCol w="1386245"/>
                <a:gridCol w="1230346"/>
                <a:gridCol w="857169"/>
              </a:tblGrid>
              <a:tr h="85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по Республике Тыва, в руб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по статистическим данным, в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выполнения индикатора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</a:tr>
              <a:tr h="171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29951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29545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</a:tr>
              <a:tr h="171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ОУ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33158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30874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</a:tr>
              <a:tr h="171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25,61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29936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29179,5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</a:tr>
              <a:tr h="171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33158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30749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</a:tr>
              <a:tr h="171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327,61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31550,75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30086,875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49" marR="58649" marT="0" marB="0" anchor="ctr"/>
                </a:tc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65" y="7096986"/>
            <a:ext cx="2328725" cy="174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" y="6720169"/>
            <a:ext cx="2100990" cy="12813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4" y="6733222"/>
            <a:ext cx="4968552" cy="2326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4953274"/>
            <a:ext cx="2680512" cy="1785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953274"/>
            <a:ext cx="2641370" cy="17617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6189" y="179512"/>
            <a:ext cx="4877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МУНИЦИПАЛЬНОГО РАЙОНА«ОВЮРСКИЙ КОЖУУН РЕСПУБЛИКИ ТЫВА»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3" t="19531" r="50650" b="29187"/>
          <a:stretch/>
        </p:blipFill>
        <p:spPr bwMode="auto">
          <a:xfrm>
            <a:off x="4953581" y="222973"/>
            <a:ext cx="893818" cy="110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148963"/>
              </p:ext>
            </p:extLst>
          </p:nvPr>
        </p:nvGraphicFramePr>
        <p:xfrm>
          <a:off x="348528" y="1907704"/>
          <a:ext cx="5715001" cy="2857504"/>
        </p:xfrm>
        <a:graphic>
          <a:graphicData uri="http://schemas.openxmlformats.org/drawingml/2006/table">
            <a:tbl>
              <a:tblPr firstRow="1" firstCol="1" bandRow="1"/>
              <a:tblGrid>
                <a:gridCol w="2177143"/>
                <a:gridCol w="1179286"/>
                <a:gridCol w="1179286"/>
                <a:gridCol w="1179286"/>
              </a:tblGrid>
              <a:tr h="1785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т.ч.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Субсидии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Собственные доходы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Образование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14788,7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10599,0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4189,7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Электроэнергия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2042,0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1289,7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752,3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Уголь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9124,0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6294,1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2829,9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Доставка угля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3622,7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3015,2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607,5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3560,1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2513,2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1047,0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Электроэнергия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327,3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229,1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98,2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Уголь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2252,8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1576,9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675,8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Доставка угля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980,1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707,1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272,9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Аппарат управления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3087,8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2430,8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657,0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Электроэнергия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1348,8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1047,4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301,4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Уголь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1312,4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1038,1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274,3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Доставка угля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426,6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345,3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81,3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21436,6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15543,0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5893,6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32656" y="1475656"/>
            <a:ext cx="3988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КОММУНАЛЬНЫХ УСЛУГ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6311936"/>
            <a:ext cx="6034779" cy="28252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189" y="179512"/>
            <a:ext cx="4877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МУНИЦИПАЛЬНОГО РАЙОНА«ОВЮРСКИЙ КОЖУУН РЕСПУБЛИКИ ТЫВА»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3" t="19531" r="50650" b="29187"/>
          <a:stretch/>
        </p:blipFill>
        <p:spPr bwMode="auto">
          <a:xfrm>
            <a:off x="5229200" y="84359"/>
            <a:ext cx="893818" cy="110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06371"/>
              </p:ext>
            </p:extLst>
          </p:nvPr>
        </p:nvGraphicFramePr>
        <p:xfrm>
          <a:off x="408019" y="2411760"/>
          <a:ext cx="5714999" cy="4526156"/>
        </p:xfrm>
        <a:graphic>
          <a:graphicData uri="http://schemas.openxmlformats.org/drawingml/2006/table">
            <a:tbl>
              <a:tblPr firstRow="1" firstCol="1" bandRow="1"/>
              <a:tblGrid>
                <a:gridCol w="2090256"/>
                <a:gridCol w="786709"/>
                <a:gridCol w="1066760"/>
                <a:gridCol w="848622"/>
                <a:gridCol w="922652"/>
              </a:tblGrid>
              <a:tr h="160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КЦСР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Сумма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441449,7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435028,0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"Социальная поддержка граждан в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Овюрскомкожууне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010 00 00 000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48676,7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47856,2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Программа "Безопасность"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020 00 00 000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223,8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223,8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Программа "Содержание и развитие муниципального хозяйства"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030 00 00 000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7098,1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7028,5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сельского хозяйства"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040 00 00 000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614,2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614,1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5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Программа "Совершенствование молодежной политики и развитие физической культуры"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050 00 00 000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7530,8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7530,6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5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Программа "Профилактика социально-значимых заболеваний, вакцинопрофилактика"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060 00 00 000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213,0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213,0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образования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Овюрского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кожууна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070 00 00 000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325157,0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320063,1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культуры"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080 00 00 000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50766,8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50329,3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9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Программа "Развитие земельно-имущественных отношений и градостроительства на территории Овюрского кожууна Республики Тыва на 2016 - 2018 годы"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10 00 00 0000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1037,1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1037,1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5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Программа "Профессиональная подготовка, переподготовка и повышение квалификации"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11 00 00 0000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132,3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132,3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8755" marR="58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235707"/>
            <a:ext cx="6233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400" dirty="0">
                <a:solidFill>
                  <a:srgbClr val="003300"/>
                </a:solidFill>
                <a:latin typeface="Monotype Corsiva" pitchFamily="66" charset="0"/>
                <a:cs typeface="Times New Roman" pitchFamily="18" charset="0"/>
              </a:rPr>
              <a:t>На реализацию 11 муниципальных программ </a:t>
            </a:r>
            <a:r>
              <a:rPr lang="ru-RU" sz="1400" dirty="0" err="1">
                <a:solidFill>
                  <a:srgbClr val="003300"/>
                </a:solidFill>
                <a:latin typeface="Monotype Corsiva" pitchFamily="66" charset="0"/>
                <a:cs typeface="Times New Roman" pitchFamily="18" charset="0"/>
              </a:rPr>
              <a:t>Овюрского</a:t>
            </a:r>
            <a:r>
              <a:rPr lang="ru-RU" sz="1400" dirty="0">
                <a:solidFill>
                  <a:srgbClr val="0033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3300"/>
                </a:solidFill>
                <a:latin typeface="Monotype Corsiva" pitchFamily="66" charset="0"/>
                <a:cs typeface="Times New Roman" pitchFamily="18" charset="0"/>
              </a:rPr>
              <a:t>кожууна</a:t>
            </a:r>
            <a:r>
              <a:rPr lang="ru-RU" sz="1400" dirty="0">
                <a:solidFill>
                  <a:srgbClr val="003300"/>
                </a:solidFill>
                <a:latin typeface="Monotype Corsiva" pitchFamily="66" charset="0"/>
                <a:cs typeface="Times New Roman" pitchFamily="18" charset="0"/>
              </a:rPr>
              <a:t> было профинансировано  </a:t>
            </a:r>
            <a:r>
              <a:rPr lang="ru-RU" sz="1400" b="1" dirty="0">
                <a:solidFill>
                  <a:srgbClr val="003300"/>
                </a:solidFill>
                <a:latin typeface="Monotype Corsiva" pitchFamily="66" charset="0"/>
                <a:cs typeface="Times New Roman" pitchFamily="18" charset="0"/>
              </a:rPr>
              <a:t>435028 </a:t>
            </a:r>
            <a:r>
              <a:rPr lang="ru-RU" sz="1400" dirty="0">
                <a:solidFill>
                  <a:srgbClr val="003300"/>
                </a:solidFill>
                <a:latin typeface="Monotype Corsiva" pitchFamily="66" charset="0"/>
                <a:cs typeface="Times New Roman" pitchFamily="18" charset="0"/>
              </a:rPr>
              <a:t> тыс. рублей или 88 %</a:t>
            </a:r>
            <a:r>
              <a:rPr lang="ru-RU" sz="1400" dirty="0">
                <a:latin typeface="Monotype Corsiva" pitchFamily="66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2" descr="http://442fz.volganet.ru/upload/iblock/2fb/kartin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686601"/>
            <a:ext cx="73336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91" y="1800374"/>
            <a:ext cx="504056" cy="5342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18" y="1794516"/>
            <a:ext cx="648072" cy="507303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42" y="1789503"/>
            <a:ext cx="1383238" cy="52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2" t="14110" r="47058" b="24220"/>
          <a:stretch/>
        </p:blipFill>
        <p:spPr bwMode="auto">
          <a:xfrm>
            <a:off x="5344096" y="1710571"/>
            <a:ext cx="570848" cy="57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4" y="6995259"/>
            <a:ext cx="876991" cy="6577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37" y="7653002"/>
            <a:ext cx="1037108" cy="691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18" y="7151672"/>
            <a:ext cx="1414153" cy="10207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90" y="8344137"/>
            <a:ext cx="1043839" cy="695893"/>
          </a:xfrm>
          <a:prstGeom prst="rect">
            <a:avLst/>
          </a:prstGeom>
        </p:spPr>
      </p:pic>
      <p:pic>
        <p:nvPicPr>
          <p:cNvPr id="20" name="Picture 2" descr="C:\Documents and Settings\Admin\Рабочий стол\для презентации\SZ-CaH2L0L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181" y="7653001"/>
            <a:ext cx="1037107" cy="6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60" y="6975311"/>
            <a:ext cx="995510" cy="6634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62" y="8344136"/>
            <a:ext cx="1037731" cy="6915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93" y="8344137"/>
            <a:ext cx="1043839" cy="6958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5" y="8344137"/>
            <a:ext cx="1080120" cy="7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7" y="4911238"/>
            <a:ext cx="6034779" cy="28252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22578" y="154522"/>
            <a:ext cx="4366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НАЦИОНАЛЬНЫЕ </a:t>
            </a:r>
            <a:r>
              <a:rPr lang="en-US" sz="2400" b="1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ПРОЕКТЫ</a:t>
            </a:r>
            <a:endParaRPr lang="ru-RU" sz="2400" dirty="0">
              <a:solidFill>
                <a:srgbClr val="003300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647" y="631883"/>
            <a:ext cx="5962771" cy="7386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установленные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Указом Президента Российской Федерации от 7 мая 2018г. № 204 «О национальных целях и стратегических задачах развития Российской Федерации на период до 2024 года»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724768"/>
              </p:ext>
            </p:extLst>
          </p:nvPr>
        </p:nvGraphicFramePr>
        <p:xfrm>
          <a:off x="348527" y="1547664"/>
          <a:ext cx="5715001" cy="28498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177143"/>
                <a:gridCol w="1179286"/>
                <a:gridCol w="1179286"/>
                <a:gridCol w="1179286"/>
              </a:tblGrid>
              <a:tr h="32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национальных проектов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Предусмотрено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Образование, Субсидии на создание в общеобразовательных организациях, расположенных в сельской местности, условий для занятий физической культурой и спортом</a:t>
                      </a:r>
                      <a:endParaRPr lang="ru-RU" sz="11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2121,2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2121,2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Жилье и городская среда, молодежный сквер «</a:t>
                      </a:r>
                      <a:r>
                        <a:rPr lang="ru-RU" sz="11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Арыкчыгаш</a:t>
                      </a: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3157,9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3157,9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Демография, Субвенции на выполнение полномочий Российской Федерации по осуществлению ежемесячной выплаты в связи с рождением (усыновлением) первого ребенка</a:t>
                      </a:r>
                      <a:endParaRPr lang="ru-RU" sz="11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9001,7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8948,6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</a:tr>
              <a:tr h="163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14280,8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14227,7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32" marR="61232" marT="0" marB="0" anchor="b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74" y="4677768"/>
            <a:ext cx="2513515" cy="1676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9977"/>
          <a:stretch/>
        </p:blipFill>
        <p:spPr>
          <a:xfrm>
            <a:off x="597352" y="6360018"/>
            <a:ext cx="2592288" cy="167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0"/>
          <a:stretch/>
        </p:blipFill>
        <p:spPr>
          <a:xfrm>
            <a:off x="3278036" y="6350913"/>
            <a:ext cx="2731099" cy="168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35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6311936"/>
            <a:ext cx="6034779" cy="28252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4744" y="803830"/>
            <a:ext cx="4572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брошюрой работали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сотрудники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финансового управления Администрации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Тел.8(394-44)21-307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Хандагайты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ул. Ленина, д. 2, каб.311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fu07@minfintuva.ru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9810" y="8624431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Хандагайты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02" y="3278195"/>
            <a:ext cx="3045084" cy="137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846</TotalTime>
  <Words>1134</Words>
  <Application>Microsoft Office PowerPoint</Application>
  <PresentationFormat>Экран (4:3)</PresentationFormat>
  <Paragraphs>431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51</cp:revision>
  <dcterms:created xsi:type="dcterms:W3CDTF">2019-03-22T13:57:27Z</dcterms:created>
  <dcterms:modified xsi:type="dcterms:W3CDTF">2020-05-13T14:35:44Z</dcterms:modified>
</cp:coreProperties>
</file>